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7" r:id="rId2"/>
    <p:sldId id="258" r:id="rId3"/>
    <p:sldId id="268" r:id="rId4"/>
    <p:sldId id="269" r:id="rId5"/>
    <p:sldId id="259" r:id="rId6"/>
    <p:sldId id="260" r:id="rId7"/>
    <p:sldId id="261" r:id="rId8"/>
    <p:sldId id="262" r:id="rId9"/>
    <p:sldId id="263" r:id="rId10"/>
    <p:sldId id="264" r:id="rId11"/>
    <p:sldId id="265" r:id="rId12"/>
    <p:sldId id="267" r:id="rId13"/>
  </p:sldIdLst>
  <p:sldSz cx="12187238" cy="6859588"/>
  <p:notesSz cx="6858000" cy="9144000"/>
  <p:defaultTextStyle>
    <a:defPPr>
      <a:defRPr lang="it-IT"/>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8" d="100"/>
          <a:sy n="88" d="100"/>
        </p:scale>
        <p:origin x="-427" y="82"/>
      </p:cViewPr>
      <p:guideLst>
        <p:guide orient="horz" pos="2161"/>
        <p:guide pos="3839"/>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29A603-F384-44E3-AC35-2801EB8FACDD}" type="datetimeFigureOut">
              <a:rPr lang="en-GB" smtClean="0"/>
              <a:pPr/>
              <a:t>13/01/2016</a:t>
            </a:fld>
            <a:endParaRPr lang="en-GB"/>
          </a:p>
        </p:txBody>
      </p:sp>
      <p:sp>
        <p:nvSpPr>
          <p:cNvPr id="4" name="Segnaposto immagine diapositiva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7FE34D-B515-4785-AB74-23CD6BF4CAF2}" type="slidenum">
              <a:rPr lang="en-GB" smtClean="0"/>
              <a:pPr/>
              <a:t>‹N›</a:t>
            </a:fld>
            <a:endParaRPr lang="en-GB"/>
          </a:p>
        </p:txBody>
      </p:sp>
    </p:spTree>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a:xfrm>
            <a:off x="382588" y="685800"/>
            <a:ext cx="6092825" cy="3429000"/>
          </a:xfrm>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7752D3F9-67E7-449E-862B-403657CED55F}" type="slidenum">
              <a:rPr lang="it-IT" smtClean="0">
                <a:solidFill>
                  <a:prstClr val="black"/>
                </a:solidFill>
              </a:rPr>
              <a:pPr/>
              <a:t>1</a:t>
            </a:fld>
            <a:endParaRPr lang="it-IT">
              <a:solidFill>
                <a:prstClr val="black"/>
              </a:solidFill>
            </a:endParaRPr>
          </a:p>
        </p:txBody>
      </p:sp>
    </p:spTree>
    <p:extLst>
      <p:ext uri="{BB962C8B-B14F-4D97-AF65-F5344CB8AC3E}">
        <p14:creationId xmlns="" xmlns:p14="http://schemas.microsoft.com/office/powerpoint/2010/main" val="6487782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3405" y="1122622"/>
            <a:ext cx="9140429" cy="2388153"/>
          </a:xfrm>
        </p:spPr>
        <p:txBody>
          <a:bodyPr anchor="b"/>
          <a:lstStyle>
            <a:lvl1pPr algn="ctr">
              <a:defRPr sz="8000"/>
            </a:lvl1pPr>
          </a:lstStyle>
          <a:p>
            <a:r>
              <a:rPr lang="it-IT" smtClean="0"/>
              <a:t>Fare clic per modificare lo stile del titolo</a:t>
            </a:r>
            <a:endParaRPr lang="it-IT"/>
          </a:p>
        </p:txBody>
      </p:sp>
      <p:sp>
        <p:nvSpPr>
          <p:cNvPr id="3" name="Sottotitolo 2"/>
          <p:cNvSpPr>
            <a:spLocks noGrp="1"/>
          </p:cNvSpPr>
          <p:nvPr>
            <p:ph type="subTitle" idx="1"/>
          </p:nvPr>
        </p:nvSpPr>
        <p:spPr>
          <a:xfrm>
            <a:off x="1523405" y="3602871"/>
            <a:ext cx="9140429" cy="1656146"/>
          </a:xfrm>
        </p:spPr>
        <p:txBody>
          <a:bodyPr/>
          <a:lstStyle>
            <a:lvl1pPr marL="0" indent="0" algn="ctr">
              <a:buNone/>
              <a:defRPr sz="3200"/>
            </a:lvl1pPr>
            <a:lvl2pPr marL="609493" indent="0" algn="ctr">
              <a:buNone/>
              <a:defRPr sz="2700"/>
            </a:lvl2pPr>
            <a:lvl3pPr marL="1218987" indent="0" algn="ctr">
              <a:buNone/>
              <a:defRPr sz="2400"/>
            </a:lvl3pPr>
            <a:lvl4pPr marL="1828480" indent="0" algn="ctr">
              <a:buNone/>
              <a:defRPr sz="2100"/>
            </a:lvl4pPr>
            <a:lvl5pPr marL="2437973" indent="0" algn="ctr">
              <a:buNone/>
              <a:defRPr sz="2100"/>
            </a:lvl5pPr>
            <a:lvl6pPr marL="3047467" indent="0" algn="ctr">
              <a:buNone/>
              <a:defRPr sz="2100"/>
            </a:lvl6pPr>
            <a:lvl7pPr marL="3656960" indent="0" algn="ctr">
              <a:buNone/>
              <a:defRPr sz="2100"/>
            </a:lvl7pPr>
            <a:lvl8pPr marL="4266453" indent="0" algn="ctr">
              <a:buNone/>
              <a:defRPr sz="2100"/>
            </a:lvl8pPr>
            <a:lvl9pPr marL="4875947" indent="0" algn="ctr">
              <a:buNone/>
              <a:defRPr sz="21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r>
              <a:rPr lang="it-IT" smtClean="0">
                <a:solidFill>
                  <a:prstClr val="black">
                    <a:tint val="75000"/>
                  </a:prstClr>
                </a:solidFill>
              </a:rPr>
              <a:t>14/01/2016</a:t>
            </a:r>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r>
              <a:rPr lang="it-IT" smtClean="0">
                <a:solidFill>
                  <a:prstClr val="black">
                    <a:tint val="75000"/>
                  </a:prstClr>
                </a:solidFill>
              </a:rPr>
              <a:t>FinKit Kick Off Meeting</a:t>
            </a:r>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BA05FDAD-B38B-4BCF-BC47-85187B0225F1}"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 xmlns:p14="http://schemas.microsoft.com/office/powerpoint/2010/main" val="3035719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r>
              <a:rPr lang="it-IT" smtClean="0">
                <a:solidFill>
                  <a:prstClr val="black">
                    <a:tint val="75000"/>
                  </a:prstClr>
                </a:solidFill>
              </a:rPr>
              <a:t>14/01/2016</a:t>
            </a:r>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r>
              <a:rPr lang="it-IT" smtClean="0">
                <a:solidFill>
                  <a:prstClr val="black">
                    <a:tint val="75000"/>
                  </a:prstClr>
                </a:solidFill>
              </a:rPr>
              <a:t>FinKit Kick Off Meeting</a:t>
            </a:r>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BA05FDAD-B38B-4BCF-BC47-85187B0225F1}"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 xmlns:p14="http://schemas.microsoft.com/office/powerpoint/2010/main" val="631395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1494" y="365211"/>
            <a:ext cx="2627873" cy="5813184"/>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7875" y="365211"/>
            <a:ext cx="7731279" cy="5813184"/>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r>
              <a:rPr lang="it-IT" smtClean="0">
                <a:solidFill>
                  <a:prstClr val="black">
                    <a:tint val="75000"/>
                  </a:prstClr>
                </a:solidFill>
              </a:rPr>
              <a:t>14/01/2016</a:t>
            </a:r>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r>
              <a:rPr lang="it-IT" smtClean="0">
                <a:solidFill>
                  <a:prstClr val="black">
                    <a:tint val="75000"/>
                  </a:prstClr>
                </a:solidFill>
              </a:rPr>
              <a:t>FinKit Kick Off Meeting</a:t>
            </a:r>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BA05FDAD-B38B-4BCF-BC47-85187B0225F1}"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 xmlns:p14="http://schemas.microsoft.com/office/powerpoint/2010/main" val="1924033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r>
              <a:rPr lang="it-IT" smtClean="0">
                <a:solidFill>
                  <a:prstClr val="black">
                    <a:tint val="75000"/>
                  </a:prstClr>
                </a:solidFill>
              </a:rPr>
              <a:t>14/01/2016</a:t>
            </a:r>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r>
              <a:rPr lang="it-IT" smtClean="0">
                <a:solidFill>
                  <a:prstClr val="black">
                    <a:tint val="75000"/>
                  </a:prstClr>
                </a:solidFill>
              </a:rPr>
              <a:t>FinKit Kick Off Meeting</a:t>
            </a:r>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BA05FDAD-B38B-4BCF-BC47-85187B0225F1}"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 xmlns:p14="http://schemas.microsoft.com/office/powerpoint/2010/main" val="36197677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526" y="1710137"/>
            <a:ext cx="10511493" cy="2853398"/>
          </a:xfrm>
        </p:spPr>
        <p:txBody>
          <a:bodyPr anchor="b"/>
          <a:lstStyle>
            <a:lvl1pPr>
              <a:defRPr sz="8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526" y="4590528"/>
            <a:ext cx="10511493" cy="1500534"/>
          </a:xfrm>
        </p:spPr>
        <p:txBody>
          <a:bodyPr/>
          <a:lstStyle>
            <a:lvl1pPr marL="0" indent="0">
              <a:buNone/>
              <a:defRPr sz="3200">
                <a:solidFill>
                  <a:schemeClr val="tx1">
                    <a:tint val="75000"/>
                  </a:schemeClr>
                </a:solidFill>
              </a:defRPr>
            </a:lvl1pPr>
            <a:lvl2pPr marL="609493" indent="0">
              <a:buNone/>
              <a:defRPr sz="2700">
                <a:solidFill>
                  <a:schemeClr val="tx1">
                    <a:tint val="75000"/>
                  </a:schemeClr>
                </a:solidFill>
              </a:defRPr>
            </a:lvl2pPr>
            <a:lvl3pPr marL="1218987" indent="0">
              <a:buNone/>
              <a:defRPr sz="2400">
                <a:solidFill>
                  <a:schemeClr val="tx1">
                    <a:tint val="75000"/>
                  </a:schemeClr>
                </a:solidFill>
              </a:defRPr>
            </a:lvl3pPr>
            <a:lvl4pPr marL="1828480" indent="0">
              <a:buNone/>
              <a:defRPr sz="2100">
                <a:solidFill>
                  <a:schemeClr val="tx1">
                    <a:tint val="75000"/>
                  </a:schemeClr>
                </a:solidFill>
              </a:defRPr>
            </a:lvl4pPr>
            <a:lvl5pPr marL="2437973" indent="0">
              <a:buNone/>
              <a:defRPr sz="2100">
                <a:solidFill>
                  <a:schemeClr val="tx1">
                    <a:tint val="75000"/>
                  </a:schemeClr>
                </a:solidFill>
              </a:defRPr>
            </a:lvl5pPr>
            <a:lvl6pPr marL="3047467" indent="0">
              <a:buNone/>
              <a:defRPr sz="2100">
                <a:solidFill>
                  <a:schemeClr val="tx1">
                    <a:tint val="75000"/>
                  </a:schemeClr>
                </a:solidFill>
              </a:defRPr>
            </a:lvl6pPr>
            <a:lvl7pPr marL="3656960" indent="0">
              <a:buNone/>
              <a:defRPr sz="2100">
                <a:solidFill>
                  <a:schemeClr val="tx1">
                    <a:tint val="75000"/>
                  </a:schemeClr>
                </a:solidFill>
              </a:defRPr>
            </a:lvl7pPr>
            <a:lvl8pPr marL="4266453" indent="0">
              <a:buNone/>
              <a:defRPr sz="2100">
                <a:solidFill>
                  <a:schemeClr val="tx1">
                    <a:tint val="75000"/>
                  </a:schemeClr>
                </a:solidFill>
              </a:defRPr>
            </a:lvl8pPr>
            <a:lvl9pPr marL="4875947" indent="0">
              <a:buNone/>
              <a:defRPr sz="21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r>
              <a:rPr lang="it-IT" smtClean="0">
                <a:solidFill>
                  <a:prstClr val="black">
                    <a:tint val="75000"/>
                  </a:prstClr>
                </a:solidFill>
              </a:rPr>
              <a:t>14/01/2016</a:t>
            </a:r>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r>
              <a:rPr lang="it-IT" smtClean="0">
                <a:solidFill>
                  <a:prstClr val="black">
                    <a:tint val="75000"/>
                  </a:prstClr>
                </a:solidFill>
              </a:rPr>
              <a:t>FinKit Kick Off Meeting</a:t>
            </a:r>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BA05FDAD-B38B-4BCF-BC47-85187B0225F1}"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 xmlns:p14="http://schemas.microsoft.com/office/powerpoint/2010/main" val="3667030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7873" y="1826048"/>
            <a:ext cx="5179576" cy="4352346"/>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69789" y="1826048"/>
            <a:ext cx="5179576" cy="4352346"/>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r>
              <a:rPr lang="it-IT" smtClean="0">
                <a:solidFill>
                  <a:prstClr val="black">
                    <a:tint val="75000"/>
                  </a:prstClr>
                </a:solidFill>
              </a:rPr>
              <a:t>14/01/2016</a:t>
            </a:r>
            <a:endParaRPr lang="it-IT">
              <a:solidFill>
                <a:prstClr val="black">
                  <a:tint val="75000"/>
                </a:prstClr>
              </a:solidFill>
            </a:endParaRPr>
          </a:p>
        </p:txBody>
      </p:sp>
      <p:sp>
        <p:nvSpPr>
          <p:cNvPr id="6" name="Segnaposto piè di pagina 5"/>
          <p:cNvSpPr>
            <a:spLocks noGrp="1"/>
          </p:cNvSpPr>
          <p:nvPr>
            <p:ph type="ftr" sz="quarter" idx="11"/>
          </p:nvPr>
        </p:nvSpPr>
        <p:spPr/>
        <p:txBody>
          <a:bodyPr/>
          <a:lstStyle/>
          <a:p>
            <a:r>
              <a:rPr lang="it-IT" smtClean="0">
                <a:solidFill>
                  <a:prstClr val="black">
                    <a:tint val="75000"/>
                  </a:prstClr>
                </a:solidFill>
              </a:rPr>
              <a:t>FinKit Kick Off Meeting</a:t>
            </a:r>
            <a:endParaRPr lang="it-IT">
              <a:solidFill>
                <a:prstClr val="black">
                  <a:tint val="75000"/>
                </a:prstClr>
              </a:solidFill>
            </a:endParaRPr>
          </a:p>
        </p:txBody>
      </p:sp>
      <p:sp>
        <p:nvSpPr>
          <p:cNvPr id="7" name="Segnaposto numero diapositiva 6"/>
          <p:cNvSpPr>
            <a:spLocks noGrp="1"/>
          </p:cNvSpPr>
          <p:nvPr>
            <p:ph type="sldNum" sz="quarter" idx="12"/>
          </p:nvPr>
        </p:nvSpPr>
        <p:spPr/>
        <p:txBody>
          <a:bodyPr/>
          <a:lstStyle/>
          <a:p>
            <a:fld id="{BA05FDAD-B38B-4BCF-BC47-85187B0225F1}"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 xmlns:p14="http://schemas.microsoft.com/office/powerpoint/2010/main" val="1683546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460" y="365211"/>
            <a:ext cx="10511493" cy="1325870"/>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461" y="1681552"/>
            <a:ext cx="5155772" cy="824103"/>
          </a:xfrm>
        </p:spPr>
        <p:txBody>
          <a:bodyPr anchor="b"/>
          <a:lstStyle>
            <a:lvl1pPr marL="0" indent="0">
              <a:buNone/>
              <a:defRPr sz="3200" b="1"/>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461" y="2505655"/>
            <a:ext cx="5155772" cy="3685441"/>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69791" y="1681552"/>
            <a:ext cx="5181164" cy="824103"/>
          </a:xfrm>
        </p:spPr>
        <p:txBody>
          <a:bodyPr anchor="b"/>
          <a:lstStyle>
            <a:lvl1pPr marL="0" indent="0">
              <a:buNone/>
              <a:defRPr sz="3200" b="1"/>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69791" y="2505655"/>
            <a:ext cx="5181164" cy="3685441"/>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r>
              <a:rPr lang="it-IT" smtClean="0">
                <a:solidFill>
                  <a:prstClr val="black">
                    <a:tint val="75000"/>
                  </a:prstClr>
                </a:solidFill>
              </a:rPr>
              <a:t>14/01/2016</a:t>
            </a:r>
            <a:endParaRPr lang="it-IT">
              <a:solidFill>
                <a:prstClr val="black">
                  <a:tint val="75000"/>
                </a:prstClr>
              </a:solidFill>
            </a:endParaRPr>
          </a:p>
        </p:txBody>
      </p:sp>
      <p:sp>
        <p:nvSpPr>
          <p:cNvPr id="8" name="Segnaposto piè di pagina 7"/>
          <p:cNvSpPr>
            <a:spLocks noGrp="1"/>
          </p:cNvSpPr>
          <p:nvPr>
            <p:ph type="ftr" sz="quarter" idx="11"/>
          </p:nvPr>
        </p:nvSpPr>
        <p:spPr/>
        <p:txBody>
          <a:bodyPr/>
          <a:lstStyle/>
          <a:p>
            <a:r>
              <a:rPr lang="it-IT" smtClean="0">
                <a:solidFill>
                  <a:prstClr val="black">
                    <a:tint val="75000"/>
                  </a:prstClr>
                </a:solidFill>
              </a:rPr>
              <a:t>FinKit Kick Off Meeting</a:t>
            </a:r>
            <a:endParaRPr lang="it-IT">
              <a:solidFill>
                <a:prstClr val="black">
                  <a:tint val="75000"/>
                </a:prstClr>
              </a:solidFill>
            </a:endParaRPr>
          </a:p>
        </p:txBody>
      </p:sp>
      <p:sp>
        <p:nvSpPr>
          <p:cNvPr id="9" name="Segnaposto numero diapositiva 8"/>
          <p:cNvSpPr>
            <a:spLocks noGrp="1"/>
          </p:cNvSpPr>
          <p:nvPr>
            <p:ph type="sldNum" sz="quarter" idx="12"/>
          </p:nvPr>
        </p:nvSpPr>
        <p:spPr/>
        <p:txBody>
          <a:bodyPr/>
          <a:lstStyle/>
          <a:p>
            <a:fld id="{BA05FDAD-B38B-4BCF-BC47-85187B0225F1}"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 xmlns:p14="http://schemas.microsoft.com/office/powerpoint/2010/main" val="2965190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r>
              <a:rPr lang="it-IT" smtClean="0">
                <a:solidFill>
                  <a:prstClr val="black">
                    <a:tint val="75000"/>
                  </a:prstClr>
                </a:solidFill>
              </a:rPr>
              <a:t>14/01/2016</a:t>
            </a:r>
            <a:endParaRPr lang="it-IT">
              <a:solidFill>
                <a:prstClr val="black">
                  <a:tint val="75000"/>
                </a:prstClr>
              </a:solidFill>
            </a:endParaRPr>
          </a:p>
        </p:txBody>
      </p:sp>
      <p:sp>
        <p:nvSpPr>
          <p:cNvPr id="4" name="Segnaposto piè di pagina 3"/>
          <p:cNvSpPr>
            <a:spLocks noGrp="1"/>
          </p:cNvSpPr>
          <p:nvPr>
            <p:ph type="ftr" sz="quarter" idx="11"/>
          </p:nvPr>
        </p:nvSpPr>
        <p:spPr/>
        <p:txBody>
          <a:bodyPr/>
          <a:lstStyle/>
          <a:p>
            <a:r>
              <a:rPr lang="it-IT" smtClean="0">
                <a:solidFill>
                  <a:prstClr val="black">
                    <a:tint val="75000"/>
                  </a:prstClr>
                </a:solidFill>
              </a:rPr>
              <a:t>FinKit Kick Off Meeting</a:t>
            </a:r>
            <a:endParaRPr lang="it-IT">
              <a:solidFill>
                <a:prstClr val="black">
                  <a:tint val="75000"/>
                </a:prstClr>
              </a:solidFill>
            </a:endParaRPr>
          </a:p>
        </p:txBody>
      </p:sp>
      <p:sp>
        <p:nvSpPr>
          <p:cNvPr id="5" name="Segnaposto numero diapositiva 4"/>
          <p:cNvSpPr>
            <a:spLocks noGrp="1"/>
          </p:cNvSpPr>
          <p:nvPr>
            <p:ph type="sldNum" sz="quarter" idx="12"/>
          </p:nvPr>
        </p:nvSpPr>
        <p:spPr/>
        <p:txBody>
          <a:bodyPr/>
          <a:lstStyle/>
          <a:p>
            <a:fld id="{BA05FDAD-B38B-4BCF-BC47-85187B0225F1}"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 xmlns:p14="http://schemas.microsoft.com/office/powerpoint/2010/main" val="1966454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r>
              <a:rPr lang="it-IT" smtClean="0">
                <a:solidFill>
                  <a:prstClr val="black">
                    <a:tint val="75000"/>
                  </a:prstClr>
                </a:solidFill>
              </a:rPr>
              <a:t>14/01/2016</a:t>
            </a:r>
            <a:endParaRPr lang="it-IT">
              <a:solidFill>
                <a:prstClr val="black">
                  <a:tint val="75000"/>
                </a:prstClr>
              </a:solidFill>
            </a:endParaRPr>
          </a:p>
        </p:txBody>
      </p:sp>
      <p:sp>
        <p:nvSpPr>
          <p:cNvPr id="3" name="Segnaposto piè di pagina 2"/>
          <p:cNvSpPr>
            <a:spLocks noGrp="1"/>
          </p:cNvSpPr>
          <p:nvPr>
            <p:ph type="ftr" sz="quarter" idx="11"/>
          </p:nvPr>
        </p:nvSpPr>
        <p:spPr/>
        <p:txBody>
          <a:bodyPr/>
          <a:lstStyle/>
          <a:p>
            <a:r>
              <a:rPr lang="it-IT" smtClean="0">
                <a:solidFill>
                  <a:prstClr val="black">
                    <a:tint val="75000"/>
                  </a:prstClr>
                </a:solidFill>
              </a:rPr>
              <a:t>FinKit Kick Off Meeting</a:t>
            </a:r>
            <a:endParaRPr lang="it-IT">
              <a:solidFill>
                <a:prstClr val="black">
                  <a:tint val="75000"/>
                </a:prstClr>
              </a:solidFill>
            </a:endParaRPr>
          </a:p>
        </p:txBody>
      </p:sp>
      <p:sp>
        <p:nvSpPr>
          <p:cNvPr id="4" name="Segnaposto numero diapositiva 3"/>
          <p:cNvSpPr>
            <a:spLocks noGrp="1"/>
          </p:cNvSpPr>
          <p:nvPr>
            <p:ph type="sldNum" sz="quarter" idx="12"/>
          </p:nvPr>
        </p:nvSpPr>
        <p:spPr/>
        <p:txBody>
          <a:bodyPr/>
          <a:lstStyle/>
          <a:p>
            <a:fld id="{BA05FDAD-B38B-4BCF-BC47-85187B0225F1}"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 xmlns:p14="http://schemas.microsoft.com/office/powerpoint/2010/main" val="3144475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460" y="457306"/>
            <a:ext cx="3930701" cy="1600571"/>
          </a:xfrm>
        </p:spPr>
        <p:txBody>
          <a:bodyPr anchor="b"/>
          <a:lstStyle>
            <a:lvl1pPr>
              <a:defRPr sz="4300"/>
            </a:lvl1pPr>
          </a:lstStyle>
          <a:p>
            <a:r>
              <a:rPr lang="it-IT" smtClean="0"/>
              <a:t>Fare clic per modificare lo stile del titolo</a:t>
            </a:r>
            <a:endParaRPr lang="it-IT"/>
          </a:p>
        </p:txBody>
      </p:sp>
      <p:sp>
        <p:nvSpPr>
          <p:cNvPr id="3" name="Segnaposto contenuto 2"/>
          <p:cNvSpPr>
            <a:spLocks noGrp="1"/>
          </p:cNvSpPr>
          <p:nvPr>
            <p:ph idx="1"/>
          </p:nvPr>
        </p:nvSpPr>
        <p:spPr>
          <a:xfrm>
            <a:off x="5181164" y="987656"/>
            <a:ext cx="6169789" cy="4874754"/>
          </a:xfrm>
        </p:spPr>
        <p:txBody>
          <a:bodyPr/>
          <a:lstStyle>
            <a:lvl1pPr>
              <a:defRPr sz="4300"/>
            </a:lvl1pPr>
            <a:lvl2pPr>
              <a:defRPr sz="3700"/>
            </a:lvl2pPr>
            <a:lvl3pPr>
              <a:defRPr sz="3200"/>
            </a:lvl3pPr>
            <a:lvl4pPr>
              <a:defRPr sz="2700"/>
            </a:lvl4pPr>
            <a:lvl5pPr>
              <a:defRPr sz="2700"/>
            </a:lvl5pPr>
            <a:lvl6pPr>
              <a:defRPr sz="2700"/>
            </a:lvl6pPr>
            <a:lvl7pPr>
              <a:defRPr sz="2700"/>
            </a:lvl7pPr>
            <a:lvl8pPr>
              <a:defRPr sz="2700"/>
            </a:lvl8pPr>
            <a:lvl9pPr>
              <a:defRPr sz="27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460" y="2057877"/>
            <a:ext cx="3930701" cy="3812471"/>
          </a:xfrm>
        </p:spPr>
        <p:txBody>
          <a:bodyPr/>
          <a:lstStyle>
            <a:lvl1pPr marL="0" indent="0">
              <a:buNone/>
              <a:defRPr sz="2100"/>
            </a:lvl1pPr>
            <a:lvl2pPr marL="609493" indent="0">
              <a:buNone/>
              <a:defRPr sz="1900"/>
            </a:lvl2pPr>
            <a:lvl3pPr marL="1218987" indent="0">
              <a:buNone/>
              <a:defRPr sz="1600"/>
            </a:lvl3pPr>
            <a:lvl4pPr marL="1828480" indent="0">
              <a:buNone/>
              <a:defRPr sz="1300"/>
            </a:lvl4pPr>
            <a:lvl5pPr marL="2437973" indent="0">
              <a:buNone/>
              <a:defRPr sz="1300"/>
            </a:lvl5pPr>
            <a:lvl6pPr marL="3047467" indent="0">
              <a:buNone/>
              <a:defRPr sz="1300"/>
            </a:lvl6pPr>
            <a:lvl7pPr marL="3656960" indent="0">
              <a:buNone/>
              <a:defRPr sz="1300"/>
            </a:lvl7pPr>
            <a:lvl8pPr marL="4266453" indent="0">
              <a:buNone/>
              <a:defRPr sz="1300"/>
            </a:lvl8pPr>
            <a:lvl9pPr marL="4875947" indent="0">
              <a:buNone/>
              <a:defRPr sz="13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r>
              <a:rPr lang="it-IT" smtClean="0">
                <a:solidFill>
                  <a:prstClr val="black">
                    <a:tint val="75000"/>
                  </a:prstClr>
                </a:solidFill>
              </a:rPr>
              <a:t>14/01/2016</a:t>
            </a:r>
            <a:endParaRPr lang="it-IT">
              <a:solidFill>
                <a:prstClr val="black">
                  <a:tint val="75000"/>
                </a:prstClr>
              </a:solidFill>
            </a:endParaRPr>
          </a:p>
        </p:txBody>
      </p:sp>
      <p:sp>
        <p:nvSpPr>
          <p:cNvPr id="6" name="Segnaposto piè di pagina 5"/>
          <p:cNvSpPr>
            <a:spLocks noGrp="1"/>
          </p:cNvSpPr>
          <p:nvPr>
            <p:ph type="ftr" sz="quarter" idx="11"/>
          </p:nvPr>
        </p:nvSpPr>
        <p:spPr/>
        <p:txBody>
          <a:bodyPr/>
          <a:lstStyle/>
          <a:p>
            <a:r>
              <a:rPr lang="it-IT" smtClean="0">
                <a:solidFill>
                  <a:prstClr val="black">
                    <a:tint val="75000"/>
                  </a:prstClr>
                </a:solidFill>
              </a:rPr>
              <a:t>FinKit Kick Off Meeting</a:t>
            </a:r>
            <a:endParaRPr lang="it-IT">
              <a:solidFill>
                <a:prstClr val="black">
                  <a:tint val="75000"/>
                </a:prstClr>
              </a:solidFill>
            </a:endParaRPr>
          </a:p>
        </p:txBody>
      </p:sp>
      <p:sp>
        <p:nvSpPr>
          <p:cNvPr id="7" name="Segnaposto numero diapositiva 6"/>
          <p:cNvSpPr>
            <a:spLocks noGrp="1"/>
          </p:cNvSpPr>
          <p:nvPr>
            <p:ph type="sldNum" sz="quarter" idx="12"/>
          </p:nvPr>
        </p:nvSpPr>
        <p:spPr/>
        <p:txBody>
          <a:bodyPr/>
          <a:lstStyle/>
          <a:p>
            <a:fld id="{BA05FDAD-B38B-4BCF-BC47-85187B0225F1}"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 xmlns:p14="http://schemas.microsoft.com/office/powerpoint/2010/main" val="383907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460" y="457306"/>
            <a:ext cx="3930701" cy="1600571"/>
          </a:xfrm>
        </p:spPr>
        <p:txBody>
          <a:bodyPr anchor="b"/>
          <a:lstStyle>
            <a:lvl1pPr>
              <a:defRPr sz="43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1164" y="987656"/>
            <a:ext cx="6169789" cy="4874754"/>
          </a:xfrm>
        </p:spPr>
        <p:txBody>
          <a:bodyPr/>
          <a:lstStyle>
            <a:lvl1pPr marL="0" indent="0">
              <a:buNone/>
              <a:defRPr sz="43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endParaRPr lang="it-IT"/>
          </a:p>
        </p:txBody>
      </p:sp>
      <p:sp>
        <p:nvSpPr>
          <p:cNvPr id="4" name="Segnaposto testo 3"/>
          <p:cNvSpPr>
            <a:spLocks noGrp="1"/>
          </p:cNvSpPr>
          <p:nvPr>
            <p:ph type="body" sz="half" idx="2"/>
          </p:nvPr>
        </p:nvSpPr>
        <p:spPr>
          <a:xfrm>
            <a:off x="839460" y="2057877"/>
            <a:ext cx="3930701" cy="3812471"/>
          </a:xfrm>
        </p:spPr>
        <p:txBody>
          <a:bodyPr/>
          <a:lstStyle>
            <a:lvl1pPr marL="0" indent="0">
              <a:buNone/>
              <a:defRPr sz="2100"/>
            </a:lvl1pPr>
            <a:lvl2pPr marL="609493" indent="0">
              <a:buNone/>
              <a:defRPr sz="1900"/>
            </a:lvl2pPr>
            <a:lvl3pPr marL="1218987" indent="0">
              <a:buNone/>
              <a:defRPr sz="1600"/>
            </a:lvl3pPr>
            <a:lvl4pPr marL="1828480" indent="0">
              <a:buNone/>
              <a:defRPr sz="1300"/>
            </a:lvl4pPr>
            <a:lvl5pPr marL="2437973" indent="0">
              <a:buNone/>
              <a:defRPr sz="1300"/>
            </a:lvl5pPr>
            <a:lvl6pPr marL="3047467" indent="0">
              <a:buNone/>
              <a:defRPr sz="1300"/>
            </a:lvl6pPr>
            <a:lvl7pPr marL="3656960" indent="0">
              <a:buNone/>
              <a:defRPr sz="1300"/>
            </a:lvl7pPr>
            <a:lvl8pPr marL="4266453" indent="0">
              <a:buNone/>
              <a:defRPr sz="1300"/>
            </a:lvl8pPr>
            <a:lvl9pPr marL="4875947" indent="0">
              <a:buNone/>
              <a:defRPr sz="13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r>
              <a:rPr lang="it-IT" smtClean="0">
                <a:solidFill>
                  <a:prstClr val="black">
                    <a:tint val="75000"/>
                  </a:prstClr>
                </a:solidFill>
              </a:rPr>
              <a:t>14/01/2016</a:t>
            </a:r>
            <a:endParaRPr lang="it-IT">
              <a:solidFill>
                <a:prstClr val="black">
                  <a:tint val="75000"/>
                </a:prstClr>
              </a:solidFill>
            </a:endParaRPr>
          </a:p>
        </p:txBody>
      </p:sp>
      <p:sp>
        <p:nvSpPr>
          <p:cNvPr id="6" name="Segnaposto piè di pagina 5"/>
          <p:cNvSpPr>
            <a:spLocks noGrp="1"/>
          </p:cNvSpPr>
          <p:nvPr>
            <p:ph type="ftr" sz="quarter" idx="11"/>
          </p:nvPr>
        </p:nvSpPr>
        <p:spPr/>
        <p:txBody>
          <a:bodyPr/>
          <a:lstStyle/>
          <a:p>
            <a:r>
              <a:rPr lang="it-IT" smtClean="0">
                <a:solidFill>
                  <a:prstClr val="black">
                    <a:tint val="75000"/>
                  </a:prstClr>
                </a:solidFill>
              </a:rPr>
              <a:t>FinKit Kick Off Meeting</a:t>
            </a:r>
            <a:endParaRPr lang="it-IT">
              <a:solidFill>
                <a:prstClr val="black">
                  <a:tint val="75000"/>
                </a:prstClr>
              </a:solidFill>
            </a:endParaRPr>
          </a:p>
        </p:txBody>
      </p:sp>
      <p:sp>
        <p:nvSpPr>
          <p:cNvPr id="7" name="Segnaposto numero diapositiva 6"/>
          <p:cNvSpPr>
            <a:spLocks noGrp="1"/>
          </p:cNvSpPr>
          <p:nvPr>
            <p:ph type="sldNum" sz="quarter" idx="12"/>
          </p:nvPr>
        </p:nvSpPr>
        <p:spPr/>
        <p:txBody>
          <a:bodyPr/>
          <a:lstStyle/>
          <a:p>
            <a:fld id="{BA05FDAD-B38B-4BCF-BC47-85187B0225F1}"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 xmlns:p14="http://schemas.microsoft.com/office/powerpoint/2010/main" val="1352831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7873" y="365211"/>
            <a:ext cx="10511493" cy="1325870"/>
          </a:xfrm>
          <a:prstGeom prst="rect">
            <a:avLst/>
          </a:prstGeom>
        </p:spPr>
        <p:txBody>
          <a:bodyPr vert="horz" lIns="121899" tIns="60949" rIns="121899" bIns="60949"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7873" y="1826048"/>
            <a:ext cx="10511493" cy="4352346"/>
          </a:xfrm>
          <a:prstGeom prst="rect">
            <a:avLst/>
          </a:prstGeom>
        </p:spPr>
        <p:txBody>
          <a:bodyPr vert="horz" lIns="121899" tIns="60949" rIns="121899" bIns="60949"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7872" y="6357824"/>
            <a:ext cx="2742129" cy="365210"/>
          </a:xfrm>
          <a:prstGeom prst="rect">
            <a:avLst/>
          </a:prstGeom>
        </p:spPr>
        <p:txBody>
          <a:bodyPr vert="horz" lIns="121899" tIns="60949" rIns="121899" bIns="60949" rtlCol="0" anchor="ctr"/>
          <a:lstStyle>
            <a:lvl1pPr algn="l">
              <a:defRPr sz="1600">
                <a:solidFill>
                  <a:schemeClr val="tx1">
                    <a:tint val="75000"/>
                  </a:schemeClr>
                </a:solidFill>
              </a:defRPr>
            </a:lvl1pPr>
          </a:lstStyle>
          <a:p>
            <a:r>
              <a:rPr lang="it-IT" smtClean="0">
                <a:solidFill>
                  <a:prstClr val="black">
                    <a:tint val="75000"/>
                  </a:prstClr>
                </a:solidFill>
              </a:rPr>
              <a:t>14/01/2016</a:t>
            </a:r>
            <a:endParaRPr lang="it-IT">
              <a:solidFill>
                <a:prstClr val="black">
                  <a:tint val="75000"/>
                </a:prstClr>
              </a:solidFill>
            </a:endParaRPr>
          </a:p>
        </p:txBody>
      </p:sp>
      <p:sp>
        <p:nvSpPr>
          <p:cNvPr id="5" name="Segnaposto piè di pagina 4"/>
          <p:cNvSpPr>
            <a:spLocks noGrp="1"/>
          </p:cNvSpPr>
          <p:nvPr>
            <p:ph type="ftr" sz="quarter" idx="3"/>
          </p:nvPr>
        </p:nvSpPr>
        <p:spPr>
          <a:xfrm>
            <a:off x="4037023" y="6357824"/>
            <a:ext cx="4113193" cy="365210"/>
          </a:xfrm>
          <a:prstGeom prst="rect">
            <a:avLst/>
          </a:prstGeom>
        </p:spPr>
        <p:txBody>
          <a:bodyPr vert="horz" lIns="121899" tIns="60949" rIns="121899" bIns="60949" rtlCol="0" anchor="ctr"/>
          <a:lstStyle>
            <a:lvl1pPr algn="ctr">
              <a:defRPr sz="1600">
                <a:solidFill>
                  <a:schemeClr val="tx1">
                    <a:tint val="75000"/>
                  </a:schemeClr>
                </a:solidFill>
              </a:defRPr>
            </a:lvl1pPr>
          </a:lstStyle>
          <a:p>
            <a:r>
              <a:rPr lang="it-IT" smtClean="0">
                <a:solidFill>
                  <a:prstClr val="black">
                    <a:tint val="75000"/>
                  </a:prstClr>
                </a:solidFill>
              </a:rPr>
              <a:t>FinKit Kick Off Meeting</a:t>
            </a:r>
            <a:endParaRPr lang="it-IT">
              <a:solidFill>
                <a:prstClr val="black">
                  <a:tint val="75000"/>
                </a:prstClr>
              </a:solidFill>
            </a:endParaRPr>
          </a:p>
        </p:txBody>
      </p:sp>
      <p:sp>
        <p:nvSpPr>
          <p:cNvPr id="6" name="Segnaposto numero diapositiva 5"/>
          <p:cNvSpPr>
            <a:spLocks noGrp="1"/>
          </p:cNvSpPr>
          <p:nvPr>
            <p:ph type="sldNum" sz="quarter" idx="4"/>
          </p:nvPr>
        </p:nvSpPr>
        <p:spPr>
          <a:xfrm>
            <a:off x="8607237" y="6357824"/>
            <a:ext cx="2742129" cy="365210"/>
          </a:xfrm>
          <a:prstGeom prst="rect">
            <a:avLst/>
          </a:prstGeom>
        </p:spPr>
        <p:txBody>
          <a:bodyPr vert="horz" lIns="121899" tIns="60949" rIns="121899" bIns="60949" rtlCol="0" anchor="ctr"/>
          <a:lstStyle>
            <a:lvl1pPr algn="r">
              <a:defRPr sz="1600">
                <a:solidFill>
                  <a:schemeClr val="tx1">
                    <a:tint val="75000"/>
                  </a:schemeClr>
                </a:solidFill>
              </a:defRPr>
            </a:lvl1pPr>
          </a:lstStyle>
          <a:p>
            <a:fld id="{BA05FDAD-B38B-4BCF-BC47-85187B0225F1}" type="slidenum">
              <a:rPr lang="it-IT" smtClean="0">
                <a:solidFill>
                  <a:prstClr val="black">
                    <a:tint val="75000"/>
                  </a:prstClr>
                </a:solidFill>
              </a:rPr>
              <a:pPr/>
              <a:t>‹N›</a:t>
            </a:fld>
            <a:endParaRPr lang="it-IT">
              <a:solidFill>
                <a:prstClr val="black">
                  <a:tint val="75000"/>
                </a:prstClr>
              </a:solidFill>
            </a:endParaRPr>
          </a:p>
        </p:txBody>
      </p:sp>
    </p:spTree>
    <p:extLst>
      <p:ext uri="{BB962C8B-B14F-4D97-AF65-F5344CB8AC3E}">
        <p14:creationId xmlns="" xmlns:p14="http://schemas.microsoft.com/office/powerpoint/2010/main" val="24173368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1218987" rtl="0" eaLnBrk="1" latinLnBrk="0" hangingPunct="1">
        <a:lnSpc>
          <a:spcPct val="90000"/>
        </a:lnSpc>
        <a:spcBef>
          <a:spcPct val="0"/>
        </a:spcBef>
        <a:buNone/>
        <a:defRPr sz="5900" kern="1200">
          <a:solidFill>
            <a:schemeClr val="tx1"/>
          </a:solidFill>
          <a:latin typeface="+mj-lt"/>
          <a:ea typeface="+mj-ea"/>
          <a:cs typeface="+mj-cs"/>
        </a:defRPr>
      </a:lvl1pPr>
    </p:titleStyle>
    <p:bodyStyle>
      <a:lvl1pPr marL="304747" indent="-304747" algn="l" defTabSz="1218987" rtl="0" eaLnBrk="1" latinLnBrk="0" hangingPunct="1">
        <a:lnSpc>
          <a:spcPct val="90000"/>
        </a:lnSpc>
        <a:spcBef>
          <a:spcPts val="1333"/>
        </a:spcBef>
        <a:buFont typeface="Arial" panose="020B0604020202020204" pitchFamily="34" charset="0"/>
        <a:buChar char="•"/>
        <a:defRPr sz="3700" kern="1200">
          <a:solidFill>
            <a:schemeClr val="tx1"/>
          </a:solidFill>
          <a:latin typeface="+mn-lt"/>
          <a:ea typeface="+mn-ea"/>
          <a:cs typeface="+mn-cs"/>
        </a:defRPr>
      </a:lvl1pPr>
      <a:lvl2pPr marL="914240" indent="-304747" algn="l" defTabSz="1218987" rtl="0" eaLnBrk="1" latinLnBrk="0" hangingPunct="1">
        <a:lnSpc>
          <a:spcPct val="90000"/>
        </a:lnSpc>
        <a:spcBef>
          <a:spcPts val="667"/>
        </a:spcBef>
        <a:buFont typeface="Arial" panose="020B0604020202020204" pitchFamily="34" charset="0"/>
        <a:buChar char="•"/>
        <a:defRPr sz="3200" kern="1200">
          <a:solidFill>
            <a:schemeClr val="tx1"/>
          </a:solidFill>
          <a:latin typeface="+mn-lt"/>
          <a:ea typeface="+mn-ea"/>
          <a:cs typeface="+mn-cs"/>
        </a:defRPr>
      </a:lvl2pPr>
      <a:lvl3pPr marL="1523733" indent="-304747" algn="l" defTabSz="1218987" rtl="0" eaLnBrk="1" latinLnBrk="0" hangingPunct="1">
        <a:lnSpc>
          <a:spcPct val="90000"/>
        </a:lnSpc>
        <a:spcBef>
          <a:spcPts val="667"/>
        </a:spcBef>
        <a:buFont typeface="Arial" panose="020B0604020202020204" pitchFamily="34" charset="0"/>
        <a:buChar char="•"/>
        <a:defRPr sz="2700" kern="1200">
          <a:solidFill>
            <a:schemeClr val="tx1"/>
          </a:solidFill>
          <a:latin typeface="+mn-lt"/>
          <a:ea typeface="+mn-ea"/>
          <a:cs typeface="+mn-cs"/>
        </a:defRPr>
      </a:lvl3pPr>
      <a:lvl4pPr marL="2133227" indent="-304747" algn="l" defTabSz="1218987"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4pPr>
      <a:lvl5pPr marL="2742720" indent="-304747" algn="l" defTabSz="1218987"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5pPr>
      <a:lvl6pPr marL="3352213" indent="-304747" algn="l" defTabSz="1218987"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6pPr>
      <a:lvl7pPr marL="3961707" indent="-304747" algn="l" defTabSz="1218987"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7pPr>
      <a:lvl8pPr marL="4571200" indent="-304747" algn="l" defTabSz="1218987"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8pPr>
      <a:lvl9pPr marL="5180693" indent="-304747" algn="l" defTabSz="1218987" rtl="0" eaLnBrk="1" latinLnBrk="0" hangingPunct="1">
        <a:lnSpc>
          <a:spcPct val="90000"/>
        </a:lnSpc>
        <a:spcBef>
          <a:spcPts val="667"/>
        </a:spcBef>
        <a:buFont typeface="Arial" panose="020B0604020202020204" pitchFamily="34" charset="0"/>
        <a:buChar char="•"/>
        <a:defRPr sz="2400" kern="1200">
          <a:solidFill>
            <a:schemeClr val="tx1"/>
          </a:solidFill>
          <a:latin typeface="+mn-lt"/>
          <a:ea typeface="+mn-ea"/>
          <a:cs typeface="+mn-cs"/>
        </a:defRPr>
      </a:lvl9pPr>
    </p:bodyStyle>
    <p:otherStyle>
      <a:defPPr>
        <a:defRPr lang="it-IT"/>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it-IT" sz="5300" dirty="0" smtClean="0">
                <a:solidFill>
                  <a:schemeClr val="accent1">
                    <a:lumMod val="75000"/>
                  </a:schemeClr>
                </a:solidFill>
                <a:latin typeface="Garamond" panose="02020404030301010803" pitchFamily="18" charset="0"/>
              </a:rPr>
              <a:t>Financial </a:t>
            </a:r>
            <a:r>
              <a:rPr lang="it-IT" sz="5300" dirty="0" err="1" smtClean="0">
                <a:solidFill>
                  <a:schemeClr val="accent1">
                    <a:lumMod val="75000"/>
                  </a:schemeClr>
                </a:solidFill>
                <a:latin typeface="Garamond" panose="02020404030301010803" pitchFamily="18" charset="0"/>
              </a:rPr>
              <a:t>Education</a:t>
            </a:r>
            <a:r>
              <a:rPr lang="it-IT" sz="5300" dirty="0" smtClean="0">
                <a:solidFill>
                  <a:schemeClr val="accent1">
                    <a:lumMod val="75000"/>
                  </a:schemeClr>
                </a:solidFill>
                <a:latin typeface="Garamond" panose="02020404030301010803" pitchFamily="18" charset="0"/>
              </a:rPr>
              <a:t> – Best </a:t>
            </a:r>
            <a:r>
              <a:rPr lang="it-IT" sz="5300" dirty="0" err="1" smtClean="0">
                <a:solidFill>
                  <a:schemeClr val="accent1">
                    <a:lumMod val="75000"/>
                  </a:schemeClr>
                </a:solidFill>
                <a:latin typeface="Garamond" panose="02020404030301010803" pitchFamily="18" charset="0"/>
              </a:rPr>
              <a:t>Practices</a:t>
            </a:r>
            <a:r>
              <a:rPr lang="it-IT" dirty="0" smtClean="0"/>
              <a:t/>
            </a:r>
            <a:br>
              <a:rPr lang="it-IT" dirty="0" smtClean="0"/>
            </a:br>
            <a:endParaRPr lang="it-IT" dirty="0"/>
          </a:p>
        </p:txBody>
      </p:sp>
      <p:sp>
        <p:nvSpPr>
          <p:cNvPr id="3" name="Sottotitolo 2"/>
          <p:cNvSpPr>
            <a:spLocks noGrp="1"/>
          </p:cNvSpPr>
          <p:nvPr>
            <p:ph type="subTitle" idx="1"/>
          </p:nvPr>
        </p:nvSpPr>
        <p:spPr/>
        <p:txBody>
          <a:bodyPr/>
          <a:lstStyle/>
          <a:p>
            <a:r>
              <a:rPr lang="it-IT" dirty="0" err="1" smtClean="0">
                <a:latin typeface="Garamond" panose="02020404030301010803" pitchFamily="18" charset="0"/>
              </a:rPr>
              <a:t>Review</a:t>
            </a:r>
            <a:endParaRPr lang="it-IT" dirty="0">
              <a:latin typeface="Garamond" panose="02020404030301010803" pitchFamily="18" charset="0"/>
            </a:endParaRPr>
          </a:p>
        </p:txBody>
      </p:sp>
      <p:sp>
        <p:nvSpPr>
          <p:cNvPr id="4" name="Segnaposto data 3"/>
          <p:cNvSpPr>
            <a:spLocks noGrp="1"/>
          </p:cNvSpPr>
          <p:nvPr>
            <p:ph type="dt" sz="half" idx="10"/>
          </p:nvPr>
        </p:nvSpPr>
        <p:spPr/>
        <p:txBody>
          <a:bodyPr/>
          <a:lstStyle/>
          <a:p>
            <a:r>
              <a:rPr lang="it-IT" dirty="0" smtClean="0">
                <a:solidFill>
                  <a:prstClr val="black">
                    <a:tint val="75000"/>
                  </a:prstClr>
                </a:solidFill>
                <a:latin typeface="Garamond" panose="02020404030301010803" pitchFamily="18" charset="0"/>
              </a:rPr>
              <a:t>14/01/2016</a:t>
            </a:r>
            <a:endParaRPr lang="it-IT" dirty="0">
              <a:solidFill>
                <a:prstClr val="black">
                  <a:tint val="75000"/>
                </a:prstClr>
              </a:solidFill>
              <a:latin typeface="Garamond" panose="02020404030301010803" pitchFamily="18" charset="0"/>
            </a:endParaRPr>
          </a:p>
        </p:txBody>
      </p:sp>
      <p:sp>
        <p:nvSpPr>
          <p:cNvPr id="5" name="Segnaposto piè di pagina 4"/>
          <p:cNvSpPr>
            <a:spLocks noGrp="1"/>
          </p:cNvSpPr>
          <p:nvPr>
            <p:ph type="ftr" sz="quarter" idx="11"/>
          </p:nvPr>
        </p:nvSpPr>
        <p:spPr/>
        <p:txBody>
          <a:bodyPr/>
          <a:lstStyle/>
          <a:p>
            <a:r>
              <a:rPr lang="it-IT" dirty="0" err="1" smtClean="0">
                <a:solidFill>
                  <a:prstClr val="black">
                    <a:tint val="75000"/>
                  </a:prstClr>
                </a:solidFill>
                <a:latin typeface="Garamond" panose="02020404030301010803" pitchFamily="18" charset="0"/>
              </a:rPr>
              <a:t>FinKit</a:t>
            </a:r>
            <a:r>
              <a:rPr lang="it-IT" dirty="0" smtClean="0">
                <a:solidFill>
                  <a:prstClr val="black">
                    <a:tint val="75000"/>
                  </a:prstClr>
                </a:solidFill>
                <a:latin typeface="Garamond" panose="02020404030301010803" pitchFamily="18" charset="0"/>
              </a:rPr>
              <a:t> Kick Off Meeting</a:t>
            </a:r>
            <a:endParaRPr lang="it-IT" dirty="0">
              <a:solidFill>
                <a:prstClr val="black">
                  <a:tint val="75000"/>
                </a:prstClr>
              </a:solidFill>
              <a:latin typeface="Garamond" panose="02020404030301010803" pitchFamily="18" charset="0"/>
            </a:endParaRPr>
          </a:p>
        </p:txBody>
      </p:sp>
      <p:sp>
        <p:nvSpPr>
          <p:cNvPr id="6" name="Segnaposto numero diapositiva 5"/>
          <p:cNvSpPr>
            <a:spLocks noGrp="1"/>
          </p:cNvSpPr>
          <p:nvPr>
            <p:ph type="sldNum" sz="quarter" idx="12"/>
          </p:nvPr>
        </p:nvSpPr>
        <p:spPr/>
        <p:txBody>
          <a:bodyPr/>
          <a:lstStyle/>
          <a:p>
            <a:fld id="{BA05FDAD-B38B-4BCF-BC47-85187B0225F1}" type="slidenum">
              <a:rPr lang="it-IT" smtClean="0">
                <a:solidFill>
                  <a:prstClr val="black">
                    <a:tint val="75000"/>
                  </a:prstClr>
                </a:solidFill>
                <a:latin typeface="Garamond" panose="02020404030301010803" pitchFamily="18" charset="0"/>
              </a:rPr>
              <a:pPr/>
              <a:t>1</a:t>
            </a:fld>
            <a:endParaRPr lang="it-IT" dirty="0">
              <a:solidFill>
                <a:prstClr val="black">
                  <a:tint val="75000"/>
                </a:prstClr>
              </a:solidFill>
              <a:latin typeface="Garamond" panose="02020404030301010803" pitchFamily="18" charset="0"/>
            </a:endParaRPr>
          </a:p>
        </p:txBody>
      </p:sp>
      <p:pic>
        <p:nvPicPr>
          <p:cNvPr id="7" name="Immagine 6"/>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9501956" y="5831166"/>
            <a:ext cx="1847413" cy="526657"/>
          </a:xfrm>
          <a:prstGeom prst="rect">
            <a:avLst/>
          </a:prstGeom>
        </p:spPr>
      </p:pic>
    </p:spTree>
    <p:extLst>
      <p:ext uri="{BB962C8B-B14F-4D97-AF65-F5344CB8AC3E}">
        <p14:creationId xmlns="" xmlns:p14="http://schemas.microsoft.com/office/powerpoint/2010/main" val="414681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en-GB" sz="4400" dirty="0" smtClean="0">
                <a:solidFill>
                  <a:schemeClr val="accent1">
                    <a:lumMod val="75000"/>
                  </a:schemeClr>
                </a:solidFill>
                <a:latin typeface="Garamond" pitchFamily="18" charset="0"/>
              </a:rPr>
              <a:t>New Zealand</a:t>
            </a:r>
            <a:endParaRPr lang="en-GB" sz="4400" dirty="0">
              <a:solidFill>
                <a:schemeClr val="accent1">
                  <a:lumMod val="75000"/>
                </a:schemeClr>
              </a:solidFill>
              <a:latin typeface="Garamond" pitchFamily="18" charset="0"/>
            </a:endParaRPr>
          </a:p>
        </p:txBody>
      </p:sp>
      <p:sp>
        <p:nvSpPr>
          <p:cNvPr id="3" name="Segnaposto contenuto 2"/>
          <p:cNvSpPr>
            <a:spLocks noGrp="1"/>
          </p:cNvSpPr>
          <p:nvPr>
            <p:ph idx="1"/>
          </p:nvPr>
        </p:nvSpPr>
        <p:spPr/>
        <p:txBody>
          <a:bodyPr>
            <a:normAutofit lnSpcReduction="10000"/>
          </a:bodyPr>
          <a:lstStyle/>
          <a:p>
            <a:r>
              <a:rPr lang="en-GB" sz="2400" dirty="0" smtClean="0">
                <a:latin typeface="Garamond" pitchFamily="18" charset="0"/>
              </a:rPr>
              <a:t>The </a:t>
            </a:r>
            <a:r>
              <a:rPr lang="en-GB" sz="2400" i="1" dirty="0" smtClean="0">
                <a:latin typeface="Garamond" pitchFamily="18" charset="0"/>
              </a:rPr>
              <a:t>Commission for Financial Capability</a:t>
            </a:r>
            <a:r>
              <a:rPr lang="en-GB" sz="2400" dirty="0" smtClean="0">
                <a:latin typeface="Garamond" pitchFamily="18" charset="0"/>
              </a:rPr>
              <a:t> (CFFC) developed a National Strategy which is about equipping and enabling all New Zealanders to navigate </a:t>
            </a:r>
            <a:r>
              <a:rPr lang="en-US" sz="2400" dirty="0" smtClean="0">
                <a:latin typeface="Garamond" pitchFamily="18" charset="0"/>
              </a:rPr>
              <a:t>through a lifetime’s worth of financial choices. In order to lead everyone getting ahead financially, the strategy proposes a pragmatic approach in five work streams: (1) Talk; (2) Learn; (3) Plan; (4) Debt-Smart; (5) Save/Invest.</a:t>
            </a:r>
          </a:p>
          <a:p>
            <a:r>
              <a:rPr lang="en-US" sz="2400" dirty="0" smtClean="0">
                <a:latin typeface="Garamond" pitchFamily="18" charset="0"/>
              </a:rPr>
              <a:t>Regarding retirement, it is divided in three broad stages, each one having different needs, activities and health conditions:</a:t>
            </a:r>
          </a:p>
          <a:p>
            <a:pPr lvl="1"/>
            <a:r>
              <a:rPr lang="en-US" sz="1900" dirty="0" smtClean="0">
                <a:latin typeface="Garamond" pitchFamily="18" charset="0"/>
              </a:rPr>
              <a:t>The “</a:t>
            </a:r>
            <a:r>
              <a:rPr lang="en-US" sz="1900" i="1" dirty="0" smtClean="0">
                <a:latin typeface="Garamond" pitchFamily="18" charset="0"/>
              </a:rPr>
              <a:t>Discovery</a:t>
            </a:r>
            <a:r>
              <a:rPr lang="en-US" sz="1900" dirty="0" smtClean="0">
                <a:latin typeface="Garamond" pitchFamily="18" charset="0"/>
              </a:rPr>
              <a:t>” stage: 65-74</a:t>
            </a:r>
          </a:p>
          <a:p>
            <a:pPr lvl="1"/>
            <a:r>
              <a:rPr lang="en-US" sz="1900" dirty="0" smtClean="0">
                <a:latin typeface="Garamond" pitchFamily="18" charset="0"/>
              </a:rPr>
              <a:t>The “</a:t>
            </a:r>
            <a:r>
              <a:rPr lang="en-US" sz="1900" i="1" dirty="0" smtClean="0">
                <a:latin typeface="Garamond" pitchFamily="18" charset="0"/>
              </a:rPr>
              <a:t>Endeavour</a:t>
            </a:r>
            <a:r>
              <a:rPr lang="en-US" sz="1900" dirty="0" smtClean="0">
                <a:latin typeface="Garamond" pitchFamily="18" charset="0"/>
              </a:rPr>
              <a:t>” stage: 75-84</a:t>
            </a:r>
          </a:p>
          <a:p>
            <a:pPr lvl="1"/>
            <a:r>
              <a:rPr lang="en-US" sz="1900" dirty="0" smtClean="0">
                <a:latin typeface="Garamond" pitchFamily="18" charset="0"/>
              </a:rPr>
              <a:t>The “</a:t>
            </a:r>
            <a:r>
              <a:rPr lang="en-US" sz="1900" i="1" dirty="0" smtClean="0">
                <a:latin typeface="Garamond" pitchFamily="18" charset="0"/>
              </a:rPr>
              <a:t>Reflection</a:t>
            </a:r>
            <a:r>
              <a:rPr lang="en-US" sz="1900" dirty="0" smtClean="0">
                <a:latin typeface="Garamond" pitchFamily="18" charset="0"/>
              </a:rPr>
              <a:t>” stage: 85+</a:t>
            </a:r>
          </a:p>
          <a:p>
            <a:r>
              <a:rPr lang="en-GB" sz="2400" dirty="0" smtClean="0">
                <a:latin typeface="Garamond" pitchFamily="18" charset="0"/>
              </a:rPr>
              <a:t>Apart from the educational programmes and the information provided on the website in various forms, the strategy offers also links to money calculators, fund finder, retirement, mortgage and money planner.</a:t>
            </a:r>
            <a:endParaRPr lang="en-GB" sz="2400" dirty="0">
              <a:latin typeface="Garamond" pitchFamily="18" charset="0"/>
            </a:endParaRPr>
          </a:p>
        </p:txBody>
      </p:sp>
      <p:sp>
        <p:nvSpPr>
          <p:cNvPr id="4" name="Segnaposto data 3"/>
          <p:cNvSpPr>
            <a:spLocks noGrp="1"/>
          </p:cNvSpPr>
          <p:nvPr>
            <p:ph type="dt" sz="half" idx="10"/>
          </p:nvPr>
        </p:nvSpPr>
        <p:spPr/>
        <p:txBody>
          <a:bodyPr/>
          <a:lstStyle/>
          <a:p>
            <a:r>
              <a:rPr lang="it-IT" smtClean="0">
                <a:solidFill>
                  <a:prstClr val="black">
                    <a:tint val="75000"/>
                  </a:prstClr>
                </a:solidFill>
              </a:rPr>
              <a:t>14/01/2016</a:t>
            </a:r>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r>
              <a:rPr lang="it-IT" smtClean="0">
                <a:solidFill>
                  <a:prstClr val="black">
                    <a:tint val="75000"/>
                  </a:prstClr>
                </a:solidFill>
              </a:rPr>
              <a:t>FinKit Kick Off Meeting</a:t>
            </a:r>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BA05FDAD-B38B-4BCF-BC47-85187B0225F1}" type="slidenum">
              <a:rPr lang="it-IT" smtClean="0">
                <a:solidFill>
                  <a:prstClr val="black">
                    <a:tint val="75000"/>
                  </a:prstClr>
                </a:solidFill>
              </a:rPr>
              <a:pPr/>
              <a:t>10</a:t>
            </a:fld>
            <a:endParaRPr lang="it-IT">
              <a:solidFill>
                <a:prstClr val="black">
                  <a:tint val="75000"/>
                </a:prstClr>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en-GB" sz="4400" dirty="0" smtClean="0">
                <a:solidFill>
                  <a:schemeClr val="accent1">
                    <a:lumMod val="75000"/>
                  </a:schemeClr>
                </a:solidFill>
                <a:latin typeface="Garamond" pitchFamily="18" charset="0"/>
              </a:rPr>
              <a:t>Australia</a:t>
            </a:r>
            <a:endParaRPr lang="en-GB" sz="4400" dirty="0">
              <a:solidFill>
                <a:schemeClr val="accent1">
                  <a:lumMod val="75000"/>
                </a:schemeClr>
              </a:solidFill>
              <a:latin typeface="Garamond" pitchFamily="18" charset="0"/>
            </a:endParaRPr>
          </a:p>
        </p:txBody>
      </p:sp>
      <p:sp>
        <p:nvSpPr>
          <p:cNvPr id="3" name="Segnaposto contenuto 2"/>
          <p:cNvSpPr>
            <a:spLocks noGrp="1"/>
          </p:cNvSpPr>
          <p:nvPr>
            <p:ph idx="1"/>
          </p:nvPr>
        </p:nvSpPr>
        <p:spPr/>
        <p:txBody>
          <a:bodyPr>
            <a:normAutofit/>
          </a:bodyPr>
          <a:lstStyle/>
          <a:p>
            <a:r>
              <a:rPr lang="en-GB" sz="2400" dirty="0" smtClean="0">
                <a:latin typeface="Garamond" pitchFamily="18" charset="0"/>
              </a:rPr>
              <a:t>ASIC (Australian Securities &amp; Investments Commission) have already developed the </a:t>
            </a:r>
            <a:r>
              <a:rPr lang="en-GB" sz="2400" i="1" dirty="0" smtClean="0">
                <a:latin typeface="Garamond" pitchFamily="18" charset="0"/>
              </a:rPr>
              <a:t>ASIC’s Money Smart</a:t>
            </a:r>
            <a:r>
              <a:rPr lang="en-GB" sz="2400" dirty="0" smtClean="0">
                <a:latin typeface="Garamond" pitchFamily="18" charset="0"/>
              </a:rPr>
              <a:t>, and set out a National Financial Literacy Strategy, with an action plan for the period 2014-2017.</a:t>
            </a:r>
          </a:p>
          <a:p>
            <a:pPr lvl="1">
              <a:buFont typeface="Courier New" pitchFamily="49" charset="0"/>
              <a:buChar char="o"/>
            </a:pPr>
            <a:r>
              <a:rPr lang="en-GB" sz="1900" i="1" dirty="0" smtClean="0">
                <a:latin typeface="Garamond" pitchFamily="18" charset="0"/>
              </a:rPr>
              <a:t>ASIC’s Money Smart </a:t>
            </a:r>
            <a:r>
              <a:rPr lang="en-GB" sz="1900" dirty="0" smtClean="0">
                <a:latin typeface="Garamond" pitchFamily="18" charset="0"/>
              </a:rPr>
              <a:t>– the website provides financial guidance for those who engage with financial activities (such as money management, investing, borrowing and credit, superannuation and retirement). In addition to this, it offers specific teaching resources based on the final target of educators and on the topic.</a:t>
            </a:r>
          </a:p>
          <a:p>
            <a:pPr lvl="1">
              <a:buFont typeface="Courier New" pitchFamily="49" charset="0"/>
              <a:buChar char="o"/>
            </a:pPr>
            <a:r>
              <a:rPr lang="en-GB" sz="1900" dirty="0" smtClean="0">
                <a:latin typeface="Garamond" pitchFamily="18" charset="0"/>
              </a:rPr>
              <a:t>National Financial Literacy Strategy – the Action Plan for 2014-2017 aims at increasing the number of individuals (and teachers in particular) served by Money Smart, develop new resources for educators improving their confidence and engagement through the Australian Curriculum, increase the number of vocational education training (VET) students participating in financial literacy education.</a:t>
            </a:r>
            <a:endParaRPr lang="en-GB" sz="1900" dirty="0">
              <a:latin typeface="Garamond" pitchFamily="18" charset="0"/>
            </a:endParaRPr>
          </a:p>
        </p:txBody>
      </p:sp>
      <p:sp>
        <p:nvSpPr>
          <p:cNvPr id="4" name="Segnaposto data 3"/>
          <p:cNvSpPr>
            <a:spLocks noGrp="1"/>
          </p:cNvSpPr>
          <p:nvPr>
            <p:ph type="dt" sz="half" idx="10"/>
          </p:nvPr>
        </p:nvSpPr>
        <p:spPr/>
        <p:txBody>
          <a:bodyPr/>
          <a:lstStyle/>
          <a:p>
            <a:r>
              <a:rPr lang="it-IT" smtClean="0">
                <a:solidFill>
                  <a:prstClr val="black">
                    <a:tint val="75000"/>
                  </a:prstClr>
                </a:solidFill>
              </a:rPr>
              <a:t>14/01/2016</a:t>
            </a:r>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r>
              <a:rPr lang="it-IT" smtClean="0">
                <a:solidFill>
                  <a:prstClr val="black">
                    <a:tint val="75000"/>
                  </a:prstClr>
                </a:solidFill>
              </a:rPr>
              <a:t>FinKit Kick Off Meeting</a:t>
            </a:r>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BA05FDAD-B38B-4BCF-BC47-85187B0225F1}" type="slidenum">
              <a:rPr lang="it-IT" smtClean="0">
                <a:solidFill>
                  <a:prstClr val="black">
                    <a:tint val="75000"/>
                  </a:prstClr>
                </a:solidFill>
              </a:rPr>
              <a:pPr/>
              <a:t>11</a:t>
            </a:fld>
            <a:endParaRPr lang="it-IT">
              <a:solidFill>
                <a:prstClr val="black">
                  <a:tint val="75000"/>
                </a:prstClr>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en-GB" sz="4400" dirty="0" smtClean="0">
                <a:solidFill>
                  <a:schemeClr val="accent1">
                    <a:lumMod val="75000"/>
                  </a:schemeClr>
                </a:solidFill>
                <a:latin typeface="Garamond" pitchFamily="18" charset="0"/>
              </a:rPr>
              <a:t>Concluding Remarks</a:t>
            </a:r>
            <a:endParaRPr lang="en-GB" sz="4400" dirty="0">
              <a:solidFill>
                <a:schemeClr val="accent1">
                  <a:lumMod val="75000"/>
                </a:schemeClr>
              </a:solidFill>
              <a:latin typeface="Garamond" pitchFamily="18" charset="0"/>
            </a:endParaRPr>
          </a:p>
        </p:txBody>
      </p:sp>
      <p:sp>
        <p:nvSpPr>
          <p:cNvPr id="3" name="Segnaposto contenuto 2"/>
          <p:cNvSpPr>
            <a:spLocks noGrp="1"/>
          </p:cNvSpPr>
          <p:nvPr>
            <p:ph idx="1"/>
          </p:nvPr>
        </p:nvSpPr>
        <p:spPr/>
        <p:txBody>
          <a:bodyPr>
            <a:normAutofit/>
          </a:bodyPr>
          <a:lstStyle/>
          <a:p>
            <a:r>
              <a:rPr lang="en-GB" sz="2400" dirty="0" smtClean="0">
                <a:latin typeface="Garamond" pitchFamily="18" charset="0"/>
              </a:rPr>
              <a:t>Taking into account our final target (people 65+ and women 55+), a pragmatic approach might be more effective than one based only on financial notions.</a:t>
            </a:r>
          </a:p>
          <a:p>
            <a:r>
              <a:rPr lang="en-GB" sz="2400" dirty="0" smtClean="0">
                <a:latin typeface="Garamond" pitchFamily="18" charset="0"/>
              </a:rPr>
              <a:t>Need for evaluation:</a:t>
            </a:r>
          </a:p>
          <a:p>
            <a:pPr lvl="1">
              <a:buFont typeface="Courier New" pitchFamily="49" charset="0"/>
              <a:buChar char="o"/>
            </a:pPr>
            <a:r>
              <a:rPr lang="en-GB" sz="1900" dirty="0" smtClean="0">
                <a:latin typeface="Garamond" pitchFamily="18" charset="0"/>
              </a:rPr>
              <a:t>Final</a:t>
            </a:r>
          </a:p>
          <a:p>
            <a:pPr lvl="1">
              <a:buFont typeface="Courier New" pitchFamily="49" charset="0"/>
              <a:buChar char="o"/>
            </a:pPr>
            <a:r>
              <a:rPr lang="en-GB" sz="1900" dirty="0" smtClean="0">
                <a:latin typeface="Garamond" pitchFamily="18" charset="0"/>
              </a:rPr>
              <a:t>Intermediate</a:t>
            </a:r>
          </a:p>
          <a:p>
            <a:r>
              <a:rPr lang="en-GB" sz="2400" dirty="0" smtClean="0">
                <a:latin typeface="Garamond" pitchFamily="18" charset="0"/>
              </a:rPr>
              <a:t>Tracking of participants after the end of the “treatment”.</a:t>
            </a:r>
          </a:p>
          <a:p>
            <a:r>
              <a:rPr lang="en-GB" sz="2400" dirty="0" smtClean="0">
                <a:latin typeface="Garamond" pitchFamily="18" charset="0"/>
              </a:rPr>
              <a:t>Cost-benefit analysis.</a:t>
            </a:r>
          </a:p>
          <a:p>
            <a:r>
              <a:rPr lang="en-GB" sz="2400" dirty="0" smtClean="0">
                <a:latin typeface="Garamond" pitchFamily="18" charset="0"/>
              </a:rPr>
              <a:t>Specificity of the program with regard for the country considered.</a:t>
            </a:r>
          </a:p>
        </p:txBody>
      </p:sp>
      <p:sp>
        <p:nvSpPr>
          <p:cNvPr id="4" name="Segnaposto data 3"/>
          <p:cNvSpPr>
            <a:spLocks noGrp="1"/>
          </p:cNvSpPr>
          <p:nvPr>
            <p:ph type="dt" sz="half" idx="10"/>
          </p:nvPr>
        </p:nvSpPr>
        <p:spPr/>
        <p:txBody>
          <a:bodyPr/>
          <a:lstStyle/>
          <a:p>
            <a:r>
              <a:rPr lang="it-IT" smtClean="0">
                <a:solidFill>
                  <a:prstClr val="black">
                    <a:tint val="75000"/>
                  </a:prstClr>
                </a:solidFill>
              </a:rPr>
              <a:t>14/01/2016</a:t>
            </a:r>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r>
              <a:rPr lang="it-IT" smtClean="0">
                <a:solidFill>
                  <a:prstClr val="black">
                    <a:tint val="75000"/>
                  </a:prstClr>
                </a:solidFill>
              </a:rPr>
              <a:t>FinKit Kick Off Meeting</a:t>
            </a:r>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BA05FDAD-B38B-4BCF-BC47-85187B0225F1}" type="slidenum">
              <a:rPr lang="it-IT" smtClean="0">
                <a:solidFill>
                  <a:prstClr val="black">
                    <a:tint val="75000"/>
                  </a:prstClr>
                </a:solidFill>
              </a:rPr>
              <a:pPr/>
              <a:t>12</a:t>
            </a:fld>
            <a:endParaRPr lang="it-IT">
              <a:solidFill>
                <a:prstClr val="black">
                  <a:tint val="75000"/>
                </a:prst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en-GB" sz="4400" dirty="0" smtClean="0">
                <a:solidFill>
                  <a:schemeClr val="accent1">
                    <a:lumMod val="75000"/>
                  </a:schemeClr>
                </a:solidFill>
                <a:latin typeface="Garamond" pitchFamily="18" charset="0"/>
              </a:rPr>
              <a:t>Financial Education &amp; Financial Literacy (1)</a:t>
            </a:r>
            <a:endParaRPr lang="en-GB" sz="4400" dirty="0">
              <a:solidFill>
                <a:schemeClr val="accent1">
                  <a:lumMod val="75000"/>
                </a:schemeClr>
              </a:solidFill>
              <a:latin typeface="Garamond" pitchFamily="18" charset="0"/>
            </a:endParaRPr>
          </a:p>
        </p:txBody>
      </p:sp>
      <p:sp>
        <p:nvSpPr>
          <p:cNvPr id="3" name="Segnaposto contenuto 2"/>
          <p:cNvSpPr>
            <a:spLocks noGrp="1"/>
          </p:cNvSpPr>
          <p:nvPr>
            <p:ph idx="1"/>
          </p:nvPr>
        </p:nvSpPr>
        <p:spPr/>
        <p:txBody>
          <a:bodyPr>
            <a:normAutofit/>
          </a:bodyPr>
          <a:lstStyle/>
          <a:p>
            <a:r>
              <a:rPr lang="en-GB" sz="2400" dirty="0" smtClean="0">
                <a:latin typeface="Garamond" pitchFamily="18" charset="0"/>
              </a:rPr>
              <a:t>Definition of </a:t>
            </a:r>
            <a:r>
              <a:rPr lang="en-GB" sz="2400" b="1" dirty="0" smtClean="0">
                <a:latin typeface="Garamond" pitchFamily="18" charset="0"/>
              </a:rPr>
              <a:t>financial education</a:t>
            </a:r>
          </a:p>
          <a:p>
            <a:pPr lvl="1">
              <a:buFont typeface="Courier New" pitchFamily="49" charset="0"/>
              <a:buChar char="o"/>
            </a:pPr>
            <a:r>
              <a:rPr lang="en-GB" sz="2100" dirty="0" smtClean="0">
                <a:latin typeface="Garamond" pitchFamily="18" charset="0"/>
              </a:rPr>
              <a:t>“</a:t>
            </a:r>
            <a:r>
              <a:rPr lang="en-US" sz="2100" i="1" dirty="0" smtClean="0">
                <a:latin typeface="Garamond" pitchFamily="18" charset="0"/>
              </a:rPr>
              <a:t>the process by which financial consumers/investors improve their understanding of financial products, concepts and risks and, through information, instruction and/or objective advice, develop the skills and confidence to become more aware of financial risks and opportunities, to make informed </a:t>
            </a:r>
            <a:r>
              <a:rPr lang="en-US" sz="2100" i="1" dirty="0" smtClean="0">
                <a:latin typeface="Garamond" pitchFamily="18" charset="0"/>
              </a:rPr>
              <a:t>choices, </a:t>
            </a:r>
            <a:r>
              <a:rPr lang="en-US" sz="2100" i="1" dirty="0" smtClean="0">
                <a:latin typeface="Garamond" pitchFamily="18" charset="0"/>
              </a:rPr>
              <a:t>and to take other effective actions to improve their financial </a:t>
            </a:r>
            <a:r>
              <a:rPr lang="en-US" sz="2100" i="1" dirty="0" smtClean="0">
                <a:latin typeface="Garamond" pitchFamily="18" charset="0"/>
              </a:rPr>
              <a:t>well-being.” </a:t>
            </a:r>
            <a:r>
              <a:rPr lang="en-US" sz="2100" dirty="0" smtClean="0">
                <a:latin typeface="Garamond" pitchFamily="18" charset="0"/>
              </a:rPr>
              <a:t>(OECD 2005).</a:t>
            </a:r>
            <a:r>
              <a:rPr lang="en-US" sz="2100" i="1" dirty="0" smtClean="0">
                <a:latin typeface="Garamond" pitchFamily="18" charset="0"/>
              </a:rPr>
              <a:t> </a:t>
            </a:r>
          </a:p>
          <a:p>
            <a:pPr>
              <a:lnSpc>
                <a:spcPct val="100000"/>
              </a:lnSpc>
            </a:pPr>
            <a:r>
              <a:rPr lang="en-GB" sz="2400" dirty="0" smtClean="0">
                <a:latin typeface="Garamond" pitchFamily="18" charset="0"/>
              </a:rPr>
              <a:t>The objective of financial education programmes is to provide basic financial knowledge (literacy), and not expertise.</a:t>
            </a:r>
          </a:p>
          <a:p>
            <a:pPr>
              <a:lnSpc>
                <a:spcPct val="100000"/>
              </a:lnSpc>
            </a:pPr>
            <a:r>
              <a:rPr lang="en-GB" sz="2400" b="1" dirty="0" smtClean="0">
                <a:latin typeface="Garamond" pitchFamily="18" charset="0"/>
              </a:rPr>
              <a:t>Financial literacy </a:t>
            </a:r>
            <a:r>
              <a:rPr lang="en-GB" sz="2400" dirty="0" smtClean="0">
                <a:latin typeface="Garamond" pitchFamily="18" charset="0"/>
              </a:rPr>
              <a:t>is the content of financial education programmes, and can be formulated as</a:t>
            </a:r>
            <a:r>
              <a:rPr lang="en-US" sz="2400" dirty="0" smtClean="0">
                <a:latin typeface="Garamond" pitchFamily="18" charset="0"/>
              </a:rPr>
              <a:t> </a:t>
            </a:r>
          </a:p>
          <a:p>
            <a:pPr lvl="1">
              <a:lnSpc>
                <a:spcPct val="100000"/>
              </a:lnSpc>
              <a:buFont typeface="Courier New" pitchFamily="49" charset="0"/>
              <a:buChar char="o"/>
            </a:pPr>
            <a:r>
              <a:rPr lang="en-US" sz="2100" i="1" dirty="0" smtClean="0">
                <a:latin typeface="Garamond" pitchFamily="18" charset="0"/>
              </a:rPr>
              <a:t>“the ability to use knowledge and skills to manage one's financial resources effectively for lifetime financial security“ </a:t>
            </a:r>
            <a:r>
              <a:rPr lang="en-US" sz="2100" dirty="0" smtClean="0">
                <a:latin typeface="Garamond" pitchFamily="18" charset="0"/>
              </a:rPr>
              <a:t>(</a:t>
            </a:r>
            <a:r>
              <a:rPr lang="en-US" sz="2100" dirty="0" err="1" smtClean="0">
                <a:latin typeface="Garamond" pitchFamily="18" charset="0"/>
              </a:rPr>
              <a:t>Jump$tart</a:t>
            </a:r>
            <a:r>
              <a:rPr lang="en-US" sz="2100" dirty="0" smtClean="0">
                <a:latin typeface="Garamond" pitchFamily="18" charset="0"/>
              </a:rPr>
              <a:t> Coalition for Personal Financial).</a:t>
            </a:r>
            <a:endParaRPr lang="en-GB" sz="2100" dirty="0" smtClean="0">
              <a:latin typeface="Garamond" pitchFamily="18" charset="0"/>
            </a:endParaRPr>
          </a:p>
        </p:txBody>
      </p:sp>
      <p:sp>
        <p:nvSpPr>
          <p:cNvPr id="4" name="Segnaposto data 3"/>
          <p:cNvSpPr>
            <a:spLocks noGrp="1"/>
          </p:cNvSpPr>
          <p:nvPr>
            <p:ph type="dt" sz="half" idx="10"/>
          </p:nvPr>
        </p:nvSpPr>
        <p:spPr/>
        <p:txBody>
          <a:bodyPr/>
          <a:lstStyle/>
          <a:p>
            <a:r>
              <a:rPr lang="it-IT" smtClean="0">
                <a:solidFill>
                  <a:prstClr val="black">
                    <a:tint val="75000"/>
                  </a:prstClr>
                </a:solidFill>
              </a:rPr>
              <a:t>14/01/2016</a:t>
            </a:r>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r>
              <a:rPr lang="it-IT" smtClean="0">
                <a:solidFill>
                  <a:prstClr val="black">
                    <a:tint val="75000"/>
                  </a:prstClr>
                </a:solidFill>
              </a:rPr>
              <a:t>FinKit Kick Off Meeting</a:t>
            </a:r>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BA05FDAD-B38B-4BCF-BC47-85187B0225F1}" type="slidenum">
              <a:rPr lang="it-IT" smtClean="0">
                <a:solidFill>
                  <a:prstClr val="black">
                    <a:tint val="75000"/>
                  </a:prstClr>
                </a:solidFill>
              </a:rPr>
              <a:pPr/>
              <a:t>2</a:t>
            </a:fld>
            <a:endParaRPr lang="it-IT">
              <a:solidFill>
                <a:prstClr val="black">
                  <a:tint val="75000"/>
                </a:prstClr>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en-GB" sz="4400" dirty="0" smtClean="0">
                <a:solidFill>
                  <a:schemeClr val="accent1">
                    <a:lumMod val="75000"/>
                  </a:schemeClr>
                </a:solidFill>
                <a:latin typeface="Garamond" pitchFamily="18" charset="0"/>
              </a:rPr>
              <a:t>Financial Education &amp; Financial Literacy (2)</a:t>
            </a:r>
            <a:endParaRPr lang="en-GB" sz="4400" dirty="0">
              <a:solidFill>
                <a:schemeClr val="accent1">
                  <a:lumMod val="75000"/>
                </a:schemeClr>
              </a:solidFill>
              <a:latin typeface="Garamond" pitchFamily="18" charset="0"/>
            </a:endParaRPr>
          </a:p>
        </p:txBody>
      </p:sp>
      <p:sp>
        <p:nvSpPr>
          <p:cNvPr id="3" name="Segnaposto contenuto 2"/>
          <p:cNvSpPr>
            <a:spLocks noGrp="1"/>
          </p:cNvSpPr>
          <p:nvPr>
            <p:ph idx="1"/>
          </p:nvPr>
        </p:nvSpPr>
        <p:spPr/>
        <p:txBody>
          <a:bodyPr>
            <a:normAutofit/>
          </a:bodyPr>
          <a:lstStyle/>
          <a:p>
            <a:r>
              <a:rPr lang="en-US" sz="2400" dirty="0" smtClean="0">
                <a:latin typeface="Garamond" pitchFamily="18" charset="0"/>
              </a:rPr>
              <a:t>Over </a:t>
            </a:r>
            <a:r>
              <a:rPr lang="en-US" sz="2400" dirty="0" smtClean="0">
                <a:latin typeface="Garamond" pitchFamily="18" charset="0"/>
              </a:rPr>
              <a:t>the past decade, developed and emerging countries and economies have become increasingly concerned about the level of financial literacy of their citizens. </a:t>
            </a:r>
          </a:p>
          <a:p>
            <a:r>
              <a:rPr lang="en-US" sz="2400" dirty="0" smtClean="0">
                <a:latin typeface="Garamond" pitchFamily="18" charset="0"/>
              </a:rPr>
              <a:t>Challenging economic and financial circumstances </a:t>
            </a:r>
            <a:r>
              <a:rPr lang="en-US" sz="2400" dirty="0" smtClean="0">
                <a:latin typeface="Garamond" pitchFamily="18" charset="0"/>
              </a:rPr>
              <a:t>(the </a:t>
            </a:r>
            <a:r>
              <a:rPr lang="en-US" sz="2400" dirty="0" smtClean="0">
                <a:latin typeface="Garamond" pitchFamily="18" charset="0"/>
              </a:rPr>
              <a:t>potential impact of shrinking public and private welfare systems, shifting demographics, the increased sophistication and expansion of financial services) </a:t>
            </a:r>
            <a:r>
              <a:rPr lang="en-GB" sz="2400" dirty="0" smtClean="0">
                <a:latin typeface="Garamond" pitchFamily="18" charset="0"/>
              </a:rPr>
              <a:t>have heightened these concerns.</a:t>
            </a:r>
          </a:p>
          <a:p>
            <a:r>
              <a:rPr lang="en-US" sz="2400" dirty="0" smtClean="0">
                <a:latin typeface="Garamond" pitchFamily="18" charset="0"/>
              </a:rPr>
              <a:t>This has led to the recognition that better financial literacy skills could contribute to improved financial decision making, and that these decisions could, in turn, have positive effects not only on households but also on economic and financial stability more generally. </a:t>
            </a:r>
            <a:r>
              <a:rPr lang="en-GB" sz="2400" dirty="0" smtClean="0">
                <a:latin typeface="Garamond" pitchFamily="18" charset="0"/>
              </a:rPr>
              <a:t> </a:t>
            </a:r>
            <a:endParaRPr lang="en-GB" sz="2400" dirty="0">
              <a:latin typeface="Garamond" pitchFamily="18" charset="0"/>
            </a:endParaRPr>
          </a:p>
        </p:txBody>
      </p:sp>
      <p:sp>
        <p:nvSpPr>
          <p:cNvPr id="4" name="Segnaposto data 3"/>
          <p:cNvSpPr>
            <a:spLocks noGrp="1"/>
          </p:cNvSpPr>
          <p:nvPr>
            <p:ph type="dt" sz="half" idx="10"/>
          </p:nvPr>
        </p:nvSpPr>
        <p:spPr/>
        <p:txBody>
          <a:bodyPr/>
          <a:lstStyle/>
          <a:p>
            <a:r>
              <a:rPr lang="it-IT" smtClean="0">
                <a:solidFill>
                  <a:prstClr val="black">
                    <a:tint val="75000"/>
                  </a:prstClr>
                </a:solidFill>
              </a:rPr>
              <a:t>14/01/2016</a:t>
            </a:r>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r>
              <a:rPr lang="it-IT" smtClean="0">
                <a:solidFill>
                  <a:prstClr val="black">
                    <a:tint val="75000"/>
                  </a:prstClr>
                </a:solidFill>
              </a:rPr>
              <a:t>FinKit Kick Off Meeting</a:t>
            </a:r>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BA05FDAD-B38B-4BCF-BC47-85187B0225F1}" type="slidenum">
              <a:rPr lang="it-IT" smtClean="0">
                <a:solidFill>
                  <a:prstClr val="black">
                    <a:tint val="75000"/>
                  </a:prstClr>
                </a:solidFill>
              </a:rPr>
              <a:pPr/>
              <a:t>3</a:t>
            </a:fld>
            <a:endParaRPr lang="it-IT">
              <a:solidFill>
                <a:prstClr val="black">
                  <a:tint val="75000"/>
                </a:prst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en-GB" sz="4400" dirty="0" smtClean="0">
                <a:solidFill>
                  <a:schemeClr val="accent1">
                    <a:lumMod val="75000"/>
                  </a:schemeClr>
                </a:solidFill>
                <a:latin typeface="Garamond" pitchFamily="18" charset="0"/>
              </a:rPr>
              <a:t>Methodology of Selection</a:t>
            </a:r>
            <a:endParaRPr lang="en-GB" sz="4400" dirty="0">
              <a:solidFill>
                <a:schemeClr val="accent1">
                  <a:lumMod val="75000"/>
                </a:schemeClr>
              </a:solidFill>
              <a:latin typeface="Garamond" pitchFamily="18" charset="0"/>
            </a:endParaRPr>
          </a:p>
        </p:txBody>
      </p:sp>
      <p:sp>
        <p:nvSpPr>
          <p:cNvPr id="3" name="Segnaposto contenuto 2"/>
          <p:cNvSpPr>
            <a:spLocks noGrp="1"/>
          </p:cNvSpPr>
          <p:nvPr>
            <p:ph idx="1"/>
          </p:nvPr>
        </p:nvSpPr>
        <p:spPr/>
        <p:txBody>
          <a:bodyPr>
            <a:normAutofit/>
          </a:bodyPr>
          <a:lstStyle/>
          <a:p>
            <a:pPr>
              <a:lnSpc>
                <a:spcPct val="110000"/>
              </a:lnSpc>
            </a:pPr>
            <a:r>
              <a:rPr lang="en-GB" sz="2400" dirty="0" smtClean="0">
                <a:latin typeface="Garamond" pitchFamily="18" charset="0"/>
              </a:rPr>
              <a:t>Preliminary overview of financial education practices (with no regard for our target).</a:t>
            </a:r>
          </a:p>
          <a:p>
            <a:r>
              <a:rPr lang="en-GB" sz="2400" dirty="0" smtClean="0">
                <a:latin typeface="Garamond" pitchFamily="18" charset="0"/>
              </a:rPr>
              <a:t>Target</a:t>
            </a:r>
          </a:p>
          <a:p>
            <a:pPr lvl="1">
              <a:buFont typeface="Courier New" pitchFamily="49" charset="0"/>
              <a:buChar char="o"/>
            </a:pPr>
            <a:r>
              <a:rPr lang="en-GB" sz="2000" dirty="0" smtClean="0">
                <a:latin typeface="Garamond" pitchFamily="18" charset="0"/>
              </a:rPr>
              <a:t>Elderly (male and female) 65+</a:t>
            </a:r>
          </a:p>
          <a:p>
            <a:pPr lvl="1">
              <a:buFont typeface="Courier New" pitchFamily="49" charset="0"/>
              <a:buChar char="o"/>
            </a:pPr>
            <a:r>
              <a:rPr lang="en-GB" sz="2000" dirty="0" smtClean="0">
                <a:latin typeface="Garamond" pitchFamily="18" charset="0"/>
              </a:rPr>
              <a:t>Women 55+</a:t>
            </a:r>
          </a:p>
          <a:p>
            <a:pPr lvl="1">
              <a:buFont typeface="Courier New" pitchFamily="49" charset="0"/>
              <a:buChar char="o"/>
            </a:pPr>
            <a:r>
              <a:rPr lang="en-GB" sz="2000" dirty="0" smtClean="0">
                <a:latin typeface="Garamond" pitchFamily="18" charset="0"/>
              </a:rPr>
              <a:t>Educators and coaches</a:t>
            </a:r>
            <a:endParaRPr lang="en-GB" sz="2600" dirty="0" smtClean="0">
              <a:latin typeface="Garamond" pitchFamily="18" charset="0"/>
            </a:endParaRPr>
          </a:p>
          <a:p>
            <a:pPr>
              <a:lnSpc>
                <a:spcPct val="110000"/>
              </a:lnSpc>
            </a:pPr>
            <a:r>
              <a:rPr lang="en-GB" sz="2400" dirty="0" smtClean="0">
                <a:latin typeface="Garamond" pitchFamily="18" charset="0"/>
              </a:rPr>
              <a:t>Two methods of selection in the view of our target:</a:t>
            </a:r>
          </a:p>
          <a:p>
            <a:pPr lvl="1">
              <a:buFont typeface="Courier New" pitchFamily="49" charset="0"/>
              <a:buChar char="o"/>
            </a:pPr>
            <a:r>
              <a:rPr lang="en-GB" sz="2000" dirty="0" smtClean="0">
                <a:latin typeface="Garamond" pitchFamily="18" charset="0"/>
              </a:rPr>
              <a:t>Practices who focus on people 65+, women 55+, and educators.</a:t>
            </a:r>
          </a:p>
          <a:p>
            <a:pPr lvl="1">
              <a:buFont typeface="Courier New" pitchFamily="49" charset="0"/>
              <a:buChar char="o"/>
            </a:pPr>
            <a:r>
              <a:rPr lang="en-GB" sz="2000" dirty="0" smtClean="0">
                <a:latin typeface="Garamond" pitchFamily="18" charset="0"/>
              </a:rPr>
              <a:t>Practices, which do </a:t>
            </a:r>
            <a:r>
              <a:rPr lang="en-GB" sz="2000" u="sng" dirty="0" smtClean="0">
                <a:latin typeface="Garamond" pitchFamily="18" charset="0"/>
              </a:rPr>
              <a:t>not</a:t>
            </a:r>
            <a:r>
              <a:rPr lang="en-GB" sz="2000" dirty="0" smtClean="0">
                <a:latin typeface="Garamond" pitchFamily="18" charset="0"/>
              </a:rPr>
              <a:t> share our target, but have special features or tools that might work well also with our target.</a:t>
            </a:r>
          </a:p>
        </p:txBody>
      </p:sp>
      <p:sp>
        <p:nvSpPr>
          <p:cNvPr id="4" name="Segnaposto data 3"/>
          <p:cNvSpPr>
            <a:spLocks noGrp="1"/>
          </p:cNvSpPr>
          <p:nvPr>
            <p:ph type="dt" sz="half" idx="10"/>
          </p:nvPr>
        </p:nvSpPr>
        <p:spPr/>
        <p:txBody>
          <a:bodyPr/>
          <a:lstStyle/>
          <a:p>
            <a:r>
              <a:rPr lang="it-IT" smtClean="0">
                <a:solidFill>
                  <a:prstClr val="black">
                    <a:tint val="75000"/>
                  </a:prstClr>
                </a:solidFill>
              </a:rPr>
              <a:t>14/01/2016</a:t>
            </a:r>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r>
              <a:rPr lang="it-IT" smtClean="0">
                <a:solidFill>
                  <a:prstClr val="black">
                    <a:tint val="75000"/>
                  </a:prstClr>
                </a:solidFill>
              </a:rPr>
              <a:t>FinKit Kick Off Meeting</a:t>
            </a:r>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BA05FDAD-B38B-4BCF-BC47-85187B0225F1}" type="slidenum">
              <a:rPr lang="it-IT" smtClean="0">
                <a:solidFill>
                  <a:prstClr val="black">
                    <a:tint val="75000"/>
                  </a:prstClr>
                </a:solidFill>
              </a:rPr>
              <a:pPr/>
              <a:t>4</a:t>
            </a:fld>
            <a:endParaRPr lang="it-IT">
              <a:solidFill>
                <a:prstClr val="black">
                  <a:tint val="75000"/>
                </a:prst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7873" y="-98598"/>
            <a:ext cx="10511493" cy="1325870"/>
          </a:xfrm>
        </p:spPr>
        <p:txBody>
          <a:bodyPr>
            <a:normAutofit/>
          </a:bodyPr>
          <a:lstStyle/>
          <a:p>
            <a:pPr algn="ctr"/>
            <a:r>
              <a:rPr lang="en-GB" sz="4400" dirty="0" smtClean="0">
                <a:solidFill>
                  <a:schemeClr val="accent1">
                    <a:lumMod val="75000"/>
                  </a:schemeClr>
                </a:solidFill>
                <a:latin typeface="Garamond" pitchFamily="18" charset="0"/>
              </a:rPr>
              <a:t>U.S.A.</a:t>
            </a:r>
            <a:endParaRPr lang="en-GB" sz="4400" dirty="0">
              <a:solidFill>
                <a:schemeClr val="accent1">
                  <a:lumMod val="75000"/>
                </a:schemeClr>
              </a:solidFill>
              <a:latin typeface="Garamond" pitchFamily="18" charset="0"/>
            </a:endParaRPr>
          </a:p>
        </p:txBody>
      </p:sp>
      <p:sp>
        <p:nvSpPr>
          <p:cNvPr id="4" name="Segnaposto data 3"/>
          <p:cNvSpPr>
            <a:spLocks noGrp="1"/>
          </p:cNvSpPr>
          <p:nvPr>
            <p:ph type="dt" sz="half" idx="10"/>
          </p:nvPr>
        </p:nvSpPr>
        <p:spPr/>
        <p:txBody>
          <a:bodyPr/>
          <a:lstStyle/>
          <a:p>
            <a:r>
              <a:rPr lang="it-IT" smtClean="0">
                <a:solidFill>
                  <a:prstClr val="black">
                    <a:tint val="75000"/>
                  </a:prstClr>
                </a:solidFill>
              </a:rPr>
              <a:t>14/01/2016</a:t>
            </a:r>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r>
              <a:rPr lang="it-IT" smtClean="0">
                <a:solidFill>
                  <a:prstClr val="black">
                    <a:tint val="75000"/>
                  </a:prstClr>
                </a:solidFill>
              </a:rPr>
              <a:t>FinKit Kick Off Meeting</a:t>
            </a:r>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BA05FDAD-B38B-4BCF-BC47-85187B0225F1}" type="slidenum">
              <a:rPr lang="it-IT" smtClean="0">
                <a:solidFill>
                  <a:prstClr val="black">
                    <a:tint val="75000"/>
                  </a:prstClr>
                </a:solidFill>
              </a:rPr>
              <a:pPr/>
              <a:t>5</a:t>
            </a:fld>
            <a:endParaRPr lang="it-IT">
              <a:solidFill>
                <a:prstClr val="black">
                  <a:tint val="75000"/>
                </a:prstClr>
              </a:solidFill>
            </a:endParaRPr>
          </a:p>
        </p:txBody>
      </p:sp>
      <p:graphicFrame>
        <p:nvGraphicFramePr>
          <p:cNvPr id="12" name="Tabella 11"/>
          <p:cNvGraphicFramePr>
            <a:graphicFrameLocks noGrp="1"/>
          </p:cNvGraphicFramePr>
          <p:nvPr/>
        </p:nvGraphicFramePr>
        <p:xfrm>
          <a:off x="837035" y="1106475"/>
          <a:ext cx="10513168" cy="4897072"/>
        </p:xfrm>
        <a:graphic>
          <a:graphicData uri="http://schemas.openxmlformats.org/drawingml/2006/table">
            <a:tbl>
              <a:tblPr/>
              <a:tblGrid>
                <a:gridCol w="3262707"/>
                <a:gridCol w="3842744"/>
                <a:gridCol w="3407717"/>
              </a:tblGrid>
              <a:tr h="306401">
                <a:tc>
                  <a:txBody>
                    <a:bodyPr/>
                    <a:lstStyle/>
                    <a:p>
                      <a:pPr marL="453390" indent="-226695" algn="ctr">
                        <a:lnSpc>
                          <a:spcPct val="150000"/>
                        </a:lnSpc>
                        <a:spcAft>
                          <a:spcPts val="0"/>
                        </a:spcAft>
                      </a:pPr>
                      <a:r>
                        <a:rPr lang="en-GB" sz="1400" b="1" i="1" dirty="0">
                          <a:latin typeface="Garamond"/>
                          <a:ea typeface="Calibri"/>
                          <a:cs typeface="Times New Roman"/>
                        </a:rPr>
                        <a:t>"Healthy, Wealthy, Wise"</a:t>
                      </a:r>
                      <a:endParaRPr lang="it-IT" sz="1400" b="1" i="1" dirty="0">
                        <a:latin typeface="Calibri"/>
                        <a:ea typeface="Calibri"/>
                        <a:cs typeface="Times New Roman"/>
                      </a:endParaRPr>
                    </a:p>
                  </a:txBody>
                  <a:tcPr marL="47653" marR="476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3390" indent="-226695" algn="ctr">
                        <a:lnSpc>
                          <a:spcPct val="150000"/>
                        </a:lnSpc>
                        <a:spcAft>
                          <a:spcPts val="0"/>
                        </a:spcAft>
                      </a:pPr>
                      <a:r>
                        <a:rPr lang="en-GB" sz="1400" b="1" i="1" dirty="0">
                          <a:latin typeface="Garamond"/>
                          <a:ea typeface="Calibri"/>
                          <a:cs typeface="Times New Roman"/>
                        </a:rPr>
                        <a:t>"Money 2000"</a:t>
                      </a:r>
                      <a:endParaRPr lang="it-IT" sz="1400" b="1" i="1" dirty="0">
                        <a:latin typeface="Calibri"/>
                        <a:ea typeface="Calibri"/>
                        <a:cs typeface="Times New Roman"/>
                      </a:endParaRPr>
                    </a:p>
                  </a:txBody>
                  <a:tcPr marL="47653" marR="476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3390" indent="-226695" algn="ctr">
                        <a:lnSpc>
                          <a:spcPct val="150000"/>
                        </a:lnSpc>
                        <a:spcAft>
                          <a:spcPts val="0"/>
                        </a:spcAft>
                      </a:pPr>
                      <a:r>
                        <a:rPr lang="en-GB" sz="1400" b="1" i="1" dirty="0">
                          <a:latin typeface="Garamond"/>
                          <a:ea typeface="Calibri"/>
                          <a:cs typeface="Times New Roman"/>
                        </a:rPr>
                        <a:t>"Financial Literacy Program"</a:t>
                      </a:r>
                      <a:endParaRPr lang="it-IT" sz="1400" b="1" i="1" dirty="0">
                        <a:latin typeface="Calibri"/>
                        <a:ea typeface="Calibri"/>
                        <a:cs typeface="Times New Roman"/>
                      </a:endParaRPr>
                    </a:p>
                  </a:txBody>
                  <a:tcPr marL="47653" marR="476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61007">
                <a:tc>
                  <a:txBody>
                    <a:bodyPr/>
                    <a:lstStyle/>
                    <a:p>
                      <a:pPr marL="342900" lvl="0" indent="-342900" algn="l">
                        <a:lnSpc>
                          <a:spcPct val="114000"/>
                        </a:lnSpc>
                        <a:spcAft>
                          <a:spcPts val="0"/>
                        </a:spcAft>
                        <a:buFont typeface="Symbol"/>
                        <a:buChar char=""/>
                      </a:pPr>
                      <a:endParaRPr lang="en-GB" sz="1400" dirty="0" smtClean="0">
                        <a:latin typeface="Garamond"/>
                        <a:ea typeface="Calibri"/>
                        <a:cs typeface="Times New Roman"/>
                      </a:endParaRPr>
                    </a:p>
                    <a:p>
                      <a:pPr marL="342900" lvl="0" indent="-342900" algn="l">
                        <a:lnSpc>
                          <a:spcPct val="114000"/>
                        </a:lnSpc>
                        <a:spcAft>
                          <a:spcPts val="0"/>
                        </a:spcAft>
                        <a:buFont typeface="Symbol"/>
                        <a:buChar char=""/>
                      </a:pPr>
                      <a:r>
                        <a:rPr lang="en-GB" sz="1400" dirty="0" smtClean="0">
                          <a:latin typeface="Garamond"/>
                          <a:ea typeface="Calibri"/>
                          <a:cs typeface="Times New Roman"/>
                        </a:rPr>
                        <a:t>Sponsored </a:t>
                      </a:r>
                      <a:r>
                        <a:rPr lang="en-GB" sz="1400" dirty="0">
                          <a:latin typeface="Garamond"/>
                          <a:ea typeface="Calibri"/>
                          <a:cs typeface="Times New Roman"/>
                        </a:rPr>
                        <a:t>by </a:t>
                      </a:r>
                      <a:r>
                        <a:rPr lang="en-GB" sz="1400" dirty="0" err="1">
                          <a:latin typeface="Garamond"/>
                          <a:ea typeface="Calibri"/>
                          <a:cs typeface="Times New Roman"/>
                        </a:rPr>
                        <a:t>Weyerhauser</a:t>
                      </a:r>
                      <a:r>
                        <a:rPr lang="en-GB" sz="1400" dirty="0">
                          <a:latin typeface="Garamond"/>
                          <a:ea typeface="Calibri"/>
                          <a:cs typeface="Times New Roman"/>
                        </a:rPr>
                        <a:t> Company, it is a two-and-a-half-day program designed for employees 50+.</a:t>
                      </a:r>
                      <a:endParaRPr lang="it-IT" sz="1400" dirty="0">
                        <a:latin typeface="Calibri"/>
                        <a:ea typeface="Calibri"/>
                        <a:cs typeface="Times New Roman"/>
                      </a:endParaRPr>
                    </a:p>
                    <a:p>
                      <a:pPr marL="342900" lvl="0" indent="-342900" algn="l">
                        <a:lnSpc>
                          <a:spcPct val="114000"/>
                        </a:lnSpc>
                        <a:spcAft>
                          <a:spcPts val="0"/>
                        </a:spcAft>
                        <a:buFont typeface="Symbol"/>
                        <a:buChar char=""/>
                      </a:pPr>
                      <a:r>
                        <a:rPr lang="en-GB" sz="1400" dirty="0">
                          <a:latin typeface="Garamond"/>
                          <a:ea typeface="Calibri"/>
                          <a:cs typeface="Times New Roman"/>
                        </a:rPr>
                        <a:t>Topics:  Financial Planning, Estate Planning, Social Security. </a:t>
                      </a:r>
                      <a:endParaRPr lang="it-IT" sz="1400" dirty="0">
                        <a:latin typeface="Calibri"/>
                        <a:ea typeface="Calibri"/>
                        <a:cs typeface="Times New Roman"/>
                      </a:endParaRPr>
                    </a:p>
                    <a:p>
                      <a:pPr marL="342900" lvl="0" indent="-342900" algn="l">
                        <a:lnSpc>
                          <a:spcPct val="114000"/>
                        </a:lnSpc>
                        <a:spcAft>
                          <a:spcPts val="0"/>
                        </a:spcAft>
                        <a:buFont typeface="Symbol"/>
                        <a:buChar char=""/>
                      </a:pPr>
                      <a:r>
                        <a:rPr lang="en-GB" sz="1400" dirty="0">
                          <a:latin typeface="Garamond"/>
                          <a:ea typeface="Calibri"/>
                          <a:cs typeface="Times New Roman"/>
                        </a:rPr>
                        <a:t>Interaction with the guest speaker on concepts of aging, change, transitions, attitudes, role identity and a successful retirement experience.</a:t>
                      </a:r>
                      <a:endParaRPr lang="it-IT" sz="1400" dirty="0">
                        <a:latin typeface="Calibri"/>
                        <a:ea typeface="Calibri"/>
                        <a:cs typeface="Times New Roman"/>
                      </a:endParaRPr>
                    </a:p>
                  </a:txBody>
                  <a:tcPr marL="47653" marR="476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l">
                        <a:lnSpc>
                          <a:spcPct val="114000"/>
                        </a:lnSpc>
                        <a:spcAft>
                          <a:spcPts val="0"/>
                        </a:spcAft>
                        <a:buFont typeface="Symbol"/>
                        <a:buChar char=""/>
                      </a:pPr>
                      <a:endParaRPr lang="en-GB" sz="1400" dirty="0" smtClean="0">
                        <a:latin typeface="Garamond"/>
                        <a:ea typeface="Calibri"/>
                        <a:cs typeface="Times New Roman"/>
                      </a:endParaRPr>
                    </a:p>
                    <a:p>
                      <a:pPr marL="342900" lvl="0" indent="-342900" algn="l">
                        <a:lnSpc>
                          <a:spcPct val="114000"/>
                        </a:lnSpc>
                        <a:spcAft>
                          <a:spcPts val="0"/>
                        </a:spcAft>
                        <a:buFont typeface="Symbol"/>
                        <a:buChar char=""/>
                      </a:pPr>
                      <a:r>
                        <a:rPr lang="en-GB" sz="1400" dirty="0" smtClean="0">
                          <a:latin typeface="Garamond"/>
                          <a:ea typeface="Calibri"/>
                          <a:cs typeface="Times New Roman"/>
                        </a:rPr>
                        <a:t>Sponsor</a:t>
                      </a:r>
                      <a:r>
                        <a:rPr lang="en-GB" sz="1400" dirty="0">
                          <a:latin typeface="Garamond"/>
                          <a:ea typeface="Calibri"/>
                          <a:cs typeface="Times New Roman"/>
                        </a:rPr>
                        <a:t>: Rutgers Cooperative Extension.</a:t>
                      </a:r>
                      <a:endParaRPr lang="it-IT" sz="1400" dirty="0">
                        <a:latin typeface="Calibri"/>
                        <a:ea typeface="Calibri"/>
                        <a:cs typeface="Times New Roman"/>
                      </a:endParaRPr>
                    </a:p>
                    <a:p>
                      <a:pPr marL="342900" lvl="0" indent="-342900" algn="l">
                        <a:lnSpc>
                          <a:spcPct val="114000"/>
                        </a:lnSpc>
                        <a:spcAft>
                          <a:spcPts val="0"/>
                        </a:spcAft>
                        <a:buFont typeface="Symbol"/>
                        <a:buChar char=""/>
                      </a:pPr>
                      <a:r>
                        <a:rPr lang="en-GB" sz="1400" dirty="0">
                          <a:latin typeface="Garamond"/>
                          <a:ea typeface="Calibri"/>
                          <a:cs typeface="Times New Roman"/>
                        </a:rPr>
                        <a:t>Demographic data collected upon enrolment.</a:t>
                      </a:r>
                      <a:endParaRPr lang="it-IT" sz="1400" dirty="0">
                        <a:latin typeface="Calibri"/>
                        <a:ea typeface="Calibri"/>
                        <a:cs typeface="Times New Roman"/>
                      </a:endParaRPr>
                    </a:p>
                    <a:p>
                      <a:pPr marL="342900" lvl="0" indent="-342900" algn="l">
                        <a:lnSpc>
                          <a:spcPct val="114000"/>
                        </a:lnSpc>
                        <a:spcAft>
                          <a:spcPts val="0"/>
                        </a:spcAft>
                        <a:buFont typeface="Symbol"/>
                        <a:buChar char=""/>
                      </a:pPr>
                      <a:r>
                        <a:rPr lang="en-GB" sz="1400" dirty="0" smtClean="0">
                          <a:latin typeface="Garamond"/>
                          <a:ea typeface="Calibri"/>
                          <a:cs typeface="Times New Roman"/>
                        </a:rPr>
                        <a:t>Number </a:t>
                      </a:r>
                      <a:r>
                        <a:rPr lang="en-GB" sz="1400" dirty="0">
                          <a:latin typeface="Garamond"/>
                          <a:ea typeface="Calibri"/>
                          <a:cs typeface="Times New Roman"/>
                        </a:rPr>
                        <a:t>of participants rose sluggishly.</a:t>
                      </a:r>
                      <a:endParaRPr lang="it-IT" sz="1400" dirty="0">
                        <a:latin typeface="Calibri"/>
                        <a:ea typeface="Calibri"/>
                        <a:cs typeface="Times New Roman"/>
                      </a:endParaRPr>
                    </a:p>
                    <a:p>
                      <a:pPr marL="342900" lvl="0" indent="-342900" algn="l">
                        <a:lnSpc>
                          <a:spcPct val="114000"/>
                        </a:lnSpc>
                        <a:spcAft>
                          <a:spcPts val="0"/>
                        </a:spcAft>
                        <a:buFont typeface="Symbol"/>
                        <a:buChar char=""/>
                      </a:pPr>
                      <a:r>
                        <a:rPr lang="en-GB" sz="1400" dirty="0">
                          <a:latin typeface="Garamond"/>
                          <a:ea typeface="Calibri"/>
                          <a:cs typeface="Times New Roman"/>
                        </a:rPr>
                        <a:t>Started in January 1996, the purpose was to reduce debt or increase the savings of New Jersey participants by $2,000 by the end of December 2000.</a:t>
                      </a:r>
                      <a:endParaRPr lang="it-IT" sz="1400" dirty="0">
                        <a:latin typeface="Calibri"/>
                        <a:ea typeface="Calibri"/>
                        <a:cs typeface="Times New Roman"/>
                      </a:endParaRPr>
                    </a:p>
                    <a:p>
                      <a:pPr marL="342900" lvl="0" indent="-342900" algn="l">
                        <a:lnSpc>
                          <a:spcPct val="114000"/>
                        </a:lnSpc>
                        <a:spcAft>
                          <a:spcPts val="0"/>
                        </a:spcAft>
                        <a:buFont typeface="Symbol"/>
                        <a:buChar char=""/>
                      </a:pPr>
                      <a:r>
                        <a:rPr lang="en-GB" sz="1400" dirty="0">
                          <a:latin typeface="Garamond"/>
                          <a:ea typeface="Calibri"/>
                          <a:cs typeface="Times New Roman"/>
                        </a:rPr>
                        <a:t>Teaching methods: quarterly newsletter; non-compulsory classes;</a:t>
                      </a:r>
                      <a:r>
                        <a:rPr lang="en-GB" sz="1400" dirty="0">
                          <a:solidFill>
                            <a:srgbClr val="000000"/>
                          </a:solidFill>
                          <a:latin typeface="Garamond"/>
                          <a:ea typeface="Calibri"/>
                          <a:cs typeface="Garamond"/>
                        </a:rPr>
                        <a:t> </a:t>
                      </a:r>
                      <a:r>
                        <a:rPr lang="en-GB" sz="1400" dirty="0">
                          <a:latin typeface="Garamond"/>
                          <a:ea typeface="Calibri"/>
                          <a:cs typeface="Times New Roman"/>
                        </a:rPr>
                        <a:t>computerized debt reduction analysis program called </a:t>
                      </a:r>
                      <a:r>
                        <a:rPr lang="en-GB" sz="1400" dirty="0" err="1">
                          <a:latin typeface="Garamond"/>
                          <a:ea typeface="Calibri"/>
                          <a:cs typeface="Times New Roman"/>
                        </a:rPr>
                        <a:t>PowerPay</a:t>
                      </a:r>
                      <a:r>
                        <a:rPr lang="en-GB" sz="1400" dirty="0">
                          <a:latin typeface="Garamond"/>
                          <a:ea typeface="Calibri"/>
                          <a:cs typeface="Times New Roman"/>
                        </a:rPr>
                        <a:t>.</a:t>
                      </a:r>
                      <a:endParaRPr lang="it-IT" sz="1400" dirty="0">
                        <a:latin typeface="Calibri"/>
                        <a:ea typeface="Calibri"/>
                        <a:cs typeface="Times New Roman"/>
                      </a:endParaRPr>
                    </a:p>
                    <a:p>
                      <a:pPr marL="342900" lvl="0" indent="-342900" algn="l">
                        <a:lnSpc>
                          <a:spcPct val="114000"/>
                        </a:lnSpc>
                        <a:spcAft>
                          <a:spcPts val="0"/>
                        </a:spcAft>
                        <a:buFont typeface="Symbol"/>
                        <a:buChar char=""/>
                      </a:pPr>
                      <a:r>
                        <a:rPr lang="en-GB" sz="1400" dirty="0">
                          <a:latin typeface="Garamond"/>
                          <a:ea typeface="Calibri"/>
                          <a:cs typeface="Times New Roman"/>
                        </a:rPr>
                        <a:t>Participants are </a:t>
                      </a:r>
                      <a:r>
                        <a:rPr lang="en-GB" sz="1400" dirty="0" smtClean="0">
                          <a:latin typeface="Garamond"/>
                          <a:ea typeface="Calibri"/>
                          <a:cs typeface="Times New Roman"/>
                        </a:rPr>
                        <a:t>tracked </a:t>
                      </a:r>
                      <a:r>
                        <a:rPr lang="en-GB" sz="1400" dirty="0">
                          <a:latin typeface="Garamond"/>
                          <a:ea typeface="Calibri"/>
                          <a:cs typeface="Times New Roman"/>
                        </a:rPr>
                        <a:t>every 6 </a:t>
                      </a:r>
                      <a:r>
                        <a:rPr lang="en-GB" sz="1400" dirty="0" smtClean="0">
                          <a:latin typeface="Garamond"/>
                          <a:ea typeface="Calibri"/>
                          <a:cs typeface="Times New Roman"/>
                        </a:rPr>
                        <a:t>months.</a:t>
                      </a:r>
                      <a:endParaRPr lang="it-IT" sz="1400" dirty="0">
                        <a:latin typeface="Calibri"/>
                        <a:ea typeface="Calibri"/>
                        <a:cs typeface="Times New Roman"/>
                      </a:endParaRPr>
                    </a:p>
                  </a:txBody>
                  <a:tcPr marL="47653" marR="476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l">
                        <a:lnSpc>
                          <a:spcPct val="114000"/>
                        </a:lnSpc>
                        <a:spcAft>
                          <a:spcPts val="0"/>
                        </a:spcAft>
                        <a:buFont typeface="Symbol"/>
                        <a:buChar char=""/>
                      </a:pPr>
                      <a:endParaRPr lang="en-GB" sz="1400" dirty="0" smtClean="0">
                        <a:latin typeface="Garamond"/>
                        <a:ea typeface="Calibri"/>
                        <a:cs typeface="Times New Roman"/>
                      </a:endParaRPr>
                    </a:p>
                    <a:p>
                      <a:pPr marL="342900" lvl="0" indent="-342900" algn="l">
                        <a:lnSpc>
                          <a:spcPct val="114000"/>
                        </a:lnSpc>
                        <a:spcAft>
                          <a:spcPts val="0"/>
                        </a:spcAft>
                        <a:buFont typeface="Symbol"/>
                        <a:buChar char=""/>
                      </a:pPr>
                      <a:r>
                        <a:rPr lang="en-GB" sz="1400" dirty="0" smtClean="0">
                          <a:latin typeface="Garamond"/>
                          <a:ea typeface="Calibri"/>
                          <a:cs typeface="Times New Roman"/>
                        </a:rPr>
                        <a:t>Sponsor</a:t>
                      </a:r>
                      <a:r>
                        <a:rPr lang="en-GB" sz="1400" dirty="0">
                          <a:latin typeface="Garamond"/>
                          <a:ea typeface="Calibri"/>
                          <a:cs typeface="Times New Roman"/>
                        </a:rPr>
                        <a:t>: </a:t>
                      </a:r>
                      <a:r>
                        <a:rPr lang="it-IT" sz="1400" dirty="0" err="1">
                          <a:latin typeface="Garamond"/>
                          <a:ea typeface="Calibri"/>
                          <a:cs typeface="Times New Roman"/>
                        </a:rPr>
                        <a:t>MidAmerica</a:t>
                      </a:r>
                      <a:r>
                        <a:rPr lang="it-IT" sz="1400" dirty="0">
                          <a:latin typeface="Garamond"/>
                          <a:ea typeface="Calibri"/>
                          <a:cs typeface="Times New Roman"/>
                        </a:rPr>
                        <a:t> Leadership </a:t>
                      </a:r>
                      <a:r>
                        <a:rPr lang="it-IT" sz="1400" dirty="0" err="1">
                          <a:latin typeface="Garamond"/>
                          <a:ea typeface="Calibri"/>
                          <a:cs typeface="Times New Roman"/>
                        </a:rPr>
                        <a:t>Foundation</a:t>
                      </a:r>
                      <a:r>
                        <a:rPr lang="it-IT" sz="1400" dirty="0">
                          <a:latin typeface="Garamond"/>
                          <a:ea typeface="Calibri"/>
                          <a:cs typeface="Times New Roman"/>
                        </a:rPr>
                        <a:t>.</a:t>
                      </a:r>
                      <a:endParaRPr lang="it-IT" sz="1400" dirty="0">
                        <a:latin typeface="Calibri"/>
                        <a:ea typeface="Calibri"/>
                        <a:cs typeface="Times New Roman"/>
                      </a:endParaRPr>
                    </a:p>
                    <a:p>
                      <a:pPr marL="342900" lvl="0" indent="-342900" algn="l">
                        <a:lnSpc>
                          <a:spcPct val="114000"/>
                        </a:lnSpc>
                        <a:spcAft>
                          <a:spcPts val="0"/>
                        </a:spcAft>
                        <a:buFont typeface="Symbol"/>
                        <a:buChar char=""/>
                      </a:pPr>
                      <a:r>
                        <a:rPr lang="en-GB" sz="1400" dirty="0">
                          <a:latin typeface="Garamond"/>
                          <a:ea typeface="Calibri"/>
                          <a:cs typeface="Times New Roman"/>
                        </a:rPr>
                        <a:t>Faith-based program.</a:t>
                      </a:r>
                      <a:endParaRPr lang="it-IT" sz="1400" dirty="0">
                        <a:latin typeface="Calibri"/>
                        <a:ea typeface="Calibri"/>
                        <a:cs typeface="Times New Roman"/>
                      </a:endParaRPr>
                    </a:p>
                    <a:p>
                      <a:pPr marL="342900" lvl="0" indent="-342900" algn="l">
                        <a:lnSpc>
                          <a:spcPct val="114000"/>
                        </a:lnSpc>
                        <a:spcAft>
                          <a:spcPts val="0"/>
                        </a:spcAft>
                        <a:buFont typeface="Symbol"/>
                        <a:buChar char=""/>
                      </a:pPr>
                      <a:r>
                        <a:rPr lang="en-GB" sz="1400" dirty="0">
                          <a:latin typeface="Garamond"/>
                          <a:ea typeface="Calibri"/>
                          <a:cs typeface="Times New Roman"/>
                        </a:rPr>
                        <a:t>Participants are not rich, but have sufficient wealth and salary to consider improving their money management skills and assets.</a:t>
                      </a:r>
                      <a:endParaRPr lang="it-IT" sz="1400" dirty="0">
                        <a:latin typeface="Calibri"/>
                        <a:ea typeface="Calibri"/>
                        <a:cs typeface="Times New Roman"/>
                      </a:endParaRPr>
                    </a:p>
                    <a:p>
                      <a:pPr marL="342900" lvl="0" indent="-342900" algn="l">
                        <a:lnSpc>
                          <a:spcPct val="114000"/>
                        </a:lnSpc>
                        <a:spcAft>
                          <a:spcPts val="0"/>
                        </a:spcAft>
                        <a:buFont typeface="Symbol"/>
                        <a:buChar char=""/>
                      </a:pPr>
                      <a:r>
                        <a:rPr lang="en-GB" sz="1400" dirty="0" smtClean="0">
                          <a:latin typeface="Garamond"/>
                          <a:ea typeface="Calibri"/>
                          <a:cs typeface="Times New Roman"/>
                        </a:rPr>
                        <a:t>IDA program</a:t>
                      </a:r>
                      <a:r>
                        <a:rPr lang="en-GB" sz="1400" dirty="0">
                          <a:latin typeface="Garamond"/>
                          <a:ea typeface="Calibri"/>
                          <a:cs typeface="Times New Roman"/>
                        </a:rPr>
                        <a:t>; </a:t>
                      </a:r>
                      <a:r>
                        <a:rPr lang="en-GB" sz="1400" dirty="0" smtClean="0">
                          <a:latin typeface="Garamond"/>
                          <a:ea typeface="Calibri"/>
                          <a:cs typeface="Times New Roman"/>
                        </a:rPr>
                        <a:t>church </a:t>
                      </a:r>
                      <a:r>
                        <a:rPr lang="en-GB" sz="1400" dirty="0">
                          <a:latin typeface="Garamond"/>
                          <a:ea typeface="Calibri"/>
                          <a:cs typeface="Times New Roman"/>
                        </a:rPr>
                        <a:t>pastors also “push” members of the community to </a:t>
                      </a:r>
                      <a:r>
                        <a:rPr lang="en-GB" sz="1400" dirty="0" smtClean="0">
                          <a:latin typeface="Garamond"/>
                          <a:ea typeface="Calibri"/>
                          <a:cs typeface="Times New Roman"/>
                        </a:rPr>
                        <a:t>enrol.</a:t>
                      </a:r>
                      <a:endParaRPr lang="it-IT" sz="1400" dirty="0">
                        <a:latin typeface="Calibri"/>
                        <a:ea typeface="Calibri"/>
                        <a:cs typeface="Times New Roman"/>
                      </a:endParaRPr>
                    </a:p>
                    <a:p>
                      <a:pPr marL="342900" lvl="0" indent="-342900" algn="l">
                        <a:lnSpc>
                          <a:spcPct val="114000"/>
                        </a:lnSpc>
                        <a:spcAft>
                          <a:spcPts val="0"/>
                        </a:spcAft>
                        <a:buFont typeface="Symbol"/>
                        <a:buChar char=""/>
                      </a:pPr>
                      <a:r>
                        <a:rPr lang="en-GB" sz="1400" dirty="0">
                          <a:latin typeface="Garamond"/>
                          <a:ea typeface="Calibri"/>
                          <a:cs typeface="Times New Roman"/>
                        </a:rPr>
                        <a:t>Teaching methods: </a:t>
                      </a:r>
                      <a:r>
                        <a:rPr lang="en-GB" sz="1400" dirty="0" err="1">
                          <a:latin typeface="Garamond"/>
                          <a:ea typeface="Calibri"/>
                          <a:cs typeface="Times New Roman"/>
                        </a:rPr>
                        <a:t>counseling</a:t>
                      </a:r>
                      <a:r>
                        <a:rPr lang="en-GB" sz="1400" dirty="0">
                          <a:latin typeface="Garamond"/>
                          <a:ea typeface="Calibri"/>
                          <a:cs typeface="Times New Roman"/>
                        </a:rPr>
                        <a:t>, self-study, workbook.</a:t>
                      </a:r>
                      <a:endParaRPr lang="it-IT" sz="1400" dirty="0">
                        <a:latin typeface="Calibri"/>
                        <a:ea typeface="Calibri"/>
                        <a:cs typeface="Times New Roman"/>
                      </a:endParaRPr>
                    </a:p>
                  </a:txBody>
                  <a:tcPr marL="47653" marR="476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85405">
                <a:tc>
                  <a:txBody>
                    <a:bodyPr/>
                    <a:lstStyle/>
                    <a:p>
                      <a:pPr marL="453390" indent="-226695" algn="l">
                        <a:lnSpc>
                          <a:spcPct val="114000"/>
                        </a:lnSpc>
                        <a:spcAft>
                          <a:spcPts val="0"/>
                        </a:spcAft>
                      </a:pPr>
                      <a:r>
                        <a:rPr lang="en-GB" sz="1400" dirty="0">
                          <a:latin typeface="Garamond"/>
                          <a:ea typeface="Calibri"/>
                          <a:cs typeface="Times New Roman"/>
                        </a:rPr>
                        <a:t>PRO:</a:t>
                      </a:r>
                      <a:endParaRPr lang="it-IT" sz="1400" dirty="0">
                        <a:latin typeface="Calibri"/>
                        <a:ea typeface="Calibri"/>
                        <a:cs typeface="Times New Roman"/>
                      </a:endParaRPr>
                    </a:p>
                    <a:p>
                      <a:pPr marL="342900" lvl="0" indent="-342900" algn="l">
                        <a:lnSpc>
                          <a:spcPct val="114000"/>
                        </a:lnSpc>
                        <a:spcAft>
                          <a:spcPts val="0"/>
                        </a:spcAft>
                        <a:buFont typeface="Symbol"/>
                        <a:buChar char=""/>
                      </a:pPr>
                      <a:r>
                        <a:rPr lang="en-GB" sz="1400" dirty="0" smtClean="0">
                          <a:latin typeface="Garamond"/>
                          <a:ea typeface="Calibri"/>
                          <a:cs typeface="Times New Roman"/>
                        </a:rPr>
                        <a:t>Workbook</a:t>
                      </a:r>
                      <a:r>
                        <a:rPr lang="en-GB" sz="1400" dirty="0">
                          <a:latin typeface="Garamond"/>
                          <a:ea typeface="Calibri"/>
                          <a:cs typeface="Times New Roman"/>
                        </a:rPr>
                        <a:t>.</a:t>
                      </a:r>
                      <a:endParaRPr lang="it-IT" sz="1400" dirty="0">
                        <a:latin typeface="Calibri"/>
                        <a:ea typeface="Calibri"/>
                        <a:cs typeface="Times New Roman"/>
                      </a:endParaRPr>
                    </a:p>
                    <a:p>
                      <a:pPr marL="342900" lvl="0" indent="-342900" algn="l">
                        <a:lnSpc>
                          <a:spcPct val="114000"/>
                        </a:lnSpc>
                        <a:spcAft>
                          <a:spcPts val="0"/>
                        </a:spcAft>
                        <a:buFont typeface="Symbol"/>
                        <a:buChar char=""/>
                      </a:pPr>
                      <a:r>
                        <a:rPr lang="en-GB" sz="1400" dirty="0">
                          <a:latin typeface="Garamond"/>
                          <a:ea typeface="Calibri"/>
                          <a:cs typeface="Times New Roman"/>
                        </a:rPr>
                        <a:t>Discussion of non-financial topics:  health and wellness, housing and location, and life satisfaction. </a:t>
                      </a:r>
                      <a:endParaRPr lang="it-IT" sz="1400" dirty="0">
                        <a:latin typeface="Calibri"/>
                        <a:ea typeface="Calibri"/>
                        <a:cs typeface="Times New Roman"/>
                      </a:endParaRPr>
                    </a:p>
                  </a:txBody>
                  <a:tcPr marL="47653" marR="476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3390" indent="-226695" algn="just">
                        <a:lnSpc>
                          <a:spcPct val="114000"/>
                        </a:lnSpc>
                        <a:spcAft>
                          <a:spcPts val="0"/>
                        </a:spcAft>
                      </a:pPr>
                      <a:r>
                        <a:rPr lang="en-GB" sz="1400" dirty="0">
                          <a:latin typeface="Garamond"/>
                          <a:ea typeface="Calibri"/>
                          <a:cs typeface="Times New Roman"/>
                        </a:rPr>
                        <a:t>PRO:</a:t>
                      </a:r>
                      <a:endParaRPr lang="it-IT" sz="1400" dirty="0">
                        <a:latin typeface="Calibri"/>
                        <a:ea typeface="Calibri"/>
                        <a:cs typeface="Times New Roman"/>
                      </a:endParaRPr>
                    </a:p>
                    <a:p>
                      <a:pPr marL="342900" lvl="0" indent="-342900" algn="l">
                        <a:lnSpc>
                          <a:spcPct val="114000"/>
                        </a:lnSpc>
                        <a:spcAft>
                          <a:spcPts val="0"/>
                        </a:spcAft>
                        <a:buFont typeface="Symbol"/>
                        <a:buChar char=""/>
                      </a:pPr>
                      <a:r>
                        <a:rPr lang="en-GB" sz="1400" dirty="0" smtClean="0">
                          <a:latin typeface="Garamond"/>
                          <a:ea typeface="Calibri"/>
                          <a:cs typeface="Times New Roman"/>
                        </a:rPr>
                        <a:t>Cost-benefit </a:t>
                      </a:r>
                      <a:r>
                        <a:rPr lang="en-GB" sz="1400" dirty="0">
                          <a:latin typeface="Garamond"/>
                          <a:ea typeface="Calibri"/>
                          <a:cs typeface="Times New Roman"/>
                        </a:rPr>
                        <a:t>analysis of the program: every $1 spent on </a:t>
                      </a:r>
                      <a:r>
                        <a:rPr lang="en-GB" sz="1400" dirty="0" smtClean="0">
                          <a:latin typeface="Garamond"/>
                          <a:ea typeface="Calibri"/>
                          <a:cs typeface="Times New Roman"/>
                        </a:rPr>
                        <a:t>the </a:t>
                      </a:r>
                      <a:r>
                        <a:rPr lang="en-GB" sz="1400" dirty="0">
                          <a:latin typeface="Garamond"/>
                          <a:ea typeface="Calibri"/>
                          <a:cs typeface="Times New Roman"/>
                        </a:rPr>
                        <a:t>program, </a:t>
                      </a:r>
                      <a:r>
                        <a:rPr lang="en-GB" sz="1400" dirty="0" smtClean="0">
                          <a:latin typeface="Garamond"/>
                          <a:ea typeface="Calibri"/>
                          <a:cs typeface="Times New Roman"/>
                        </a:rPr>
                        <a:t>a </a:t>
                      </a:r>
                      <a:r>
                        <a:rPr lang="en-GB" sz="1400" dirty="0">
                          <a:latin typeface="Garamond"/>
                          <a:ea typeface="Calibri"/>
                          <a:cs typeface="Times New Roman"/>
                        </a:rPr>
                        <a:t>return of nearly $30 in economic impact.</a:t>
                      </a:r>
                      <a:endParaRPr lang="it-IT" sz="1400" dirty="0">
                        <a:latin typeface="Calibri"/>
                        <a:ea typeface="Calibri"/>
                        <a:cs typeface="Times New Roman"/>
                      </a:endParaRPr>
                    </a:p>
                  </a:txBody>
                  <a:tcPr marL="47653" marR="476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3390" indent="-226695" algn="just">
                        <a:lnSpc>
                          <a:spcPct val="114000"/>
                        </a:lnSpc>
                        <a:spcAft>
                          <a:spcPts val="0"/>
                        </a:spcAft>
                      </a:pPr>
                      <a:r>
                        <a:rPr lang="en-GB" sz="1400" dirty="0">
                          <a:latin typeface="Garamond"/>
                          <a:ea typeface="Calibri"/>
                          <a:cs typeface="Times New Roman"/>
                        </a:rPr>
                        <a:t>PRO:</a:t>
                      </a:r>
                      <a:endParaRPr lang="it-IT" sz="1400" dirty="0">
                        <a:latin typeface="Calibri"/>
                        <a:ea typeface="Calibri"/>
                        <a:cs typeface="Times New Roman"/>
                      </a:endParaRPr>
                    </a:p>
                    <a:p>
                      <a:pPr marL="342900" lvl="0" indent="-342900" algn="just">
                        <a:lnSpc>
                          <a:spcPct val="114000"/>
                        </a:lnSpc>
                        <a:spcAft>
                          <a:spcPts val="0"/>
                        </a:spcAft>
                        <a:buFont typeface="Symbol"/>
                        <a:buChar char=""/>
                      </a:pPr>
                      <a:r>
                        <a:rPr lang="en-GB" sz="1400" dirty="0">
                          <a:latin typeface="Garamond"/>
                          <a:ea typeface="Calibri"/>
                          <a:cs typeface="Times New Roman"/>
                        </a:rPr>
                        <a:t>Emphasis put on attitude changes.</a:t>
                      </a:r>
                      <a:endParaRPr lang="it-IT" sz="1400" dirty="0">
                        <a:latin typeface="Calibri"/>
                        <a:ea typeface="Calibri"/>
                        <a:cs typeface="Times New Roman"/>
                      </a:endParaRPr>
                    </a:p>
                    <a:p>
                      <a:pPr marL="342900" lvl="0" indent="-342900" algn="just">
                        <a:lnSpc>
                          <a:spcPct val="114000"/>
                        </a:lnSpc>
                        <a:spcAft>
                          <a:spcPts val="0"/>
                        </a:spcAft>
                        <a:buFont typeface="Symbol"/>
                        <a:buChar char=""/>
                      </a:pPr>
                      <a:r>
                        <a:rPr lang="en-GB" sz="1400" dirty="0">
                          <a:latin typeface="Garamond"/>
                          <a:ea typeface="Calibri"/>
                          <a:cs typeface="Times New Roman"/>
                        </a:rPr>
                        <a:t>Solid recognition regarding how important it is to learn to invest.</a:t>
                      </a:r>
                      <a:endParaRPr lang="it-IT" sz="1400" dirty="0">
                        <a:latin typeface="Calibri"/>
                        <a:ea typeface="Calibri"/>
                        <a:cs typeface="Times New Roman"/>
                      </a:endParaRPr>
                    </a:p>
                    <a:p>
                      <a:pPr marL="342900" lvl="0" indent="-342900" algn="just">
                        <a:lnSpc>
                          <a:spcPct val="114000"/>
                        </a:lnSpc>
                        <a:spcAft>
                          <a:spcPts val="0"/>
                        </a:spcAft>
                        <a:buFont typeface="Symbol"/>
                        <a:buChar char=""/>
                      </a:pPr>
                      <a:r>
                        <a:rPr lang="en-GB" sz="1400" dirty="0">
                          <a:latin typeface="Garamond"/>
                          <a:ea typeface="Calibri"/>
                          <a:cs typeface="Times New Roman"/>
                        </a:rPr>
                        <a:t>Satisfaction of participants (88%).</a:t>
                      </a:r>
                      <a:endParaRPr lang="it-IT" sz="1400" dirty="0">
                        <a:latin typeface="Calibri"/>
                        <a:ea typeface="Calibri"/>
                        <a:cs typeface="Times New Roman"/>
                      </a:endParaRPr>
                    </a:p>
                  </a:txBody>
                  <a:tcPr marL="47653" marR="476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en-GB" sz="4400" dirty="0" smtClean="0">
                <a:solidFill>
                  <a:schemeClr val="accent1">
                    <a:lumMod val="75000"/>
                  </a:schemeClr>
                </a:solidFill>
                <a:latin typeface="Garamond" pitchFamily="18" charset="0"/>
              </a:rPr>
              <a:t>Austria</a:t>
            </a:r>
            <a:endParaRPr lang="en-GB" sz="4400" dirty="0">
              <a:solidFill>
                <a:schemeClr val="accent1">
                  <a:lumMod val="75000"/>
                </a:schemeClr>
              </a:solidFill>
              <a:latin typeface="Garamond" pitchFamily="18" charset="0"/>
            </a:endParaRPr>
          </a:p>
        </p:txBody>
      </p:sp>
      <p:sp>
        <p:nvSpPr>
          <p:cNvPr id="3" name="Segnaposto contenuto 2"/>
          <p:cNvSpPr>
            <a:spLocks noGrp="1"/>
          </p:cNvSpPr>
          <p:nvPr>
            <p:ph idx="1"/>
          </p:nvPr>
        </p:nvSpPr>
        <p:spPr/>
        <p:txBody>
          <a:bodyPr>
            <a:normAutofit fontScale="85000" lnSpcReduction="20000"/>
          </a:bodyPr>
          <a:lstStyle/>
          <a:p>
            <a:pPr>
              <a:lnSpc>
                <a:spcPct val="120000"/>
              </a:lnSpc>
            </a:pPr>
            <a:r>
              <a:rPr lang="en-GB" sz="2400" dirty="0" smtClean="0">
                <a:latin typeface="Garamond" pitchFamily="18" charset="0"/>
              </a:rPr>
              <a:t>National program by </a:t>
            </a:r>
            <a:r>
              <a:rPr lang="en-US" sz="2400" dirty="0" err="1" smtClean="0">
                <a:latin typeface="Garamond" pitchFamily="18" charset="0"/>
              </a:rPr>
              <a:t>Oesterreichische</a:t>
            </a:r>
            <a:r>
              <a:rPr lang="en-US" sz="2400" dirty="0" smtClean="0">
                <a:latin typeface="Garamond" pitchFamily="18" charset="0"/>
              </a:rPr>
              <a:t> </a:t>
            </a:r>
            <a:r>
              <a:rPr lang="en-US" sz="2400" dirty="0" err="1" smtClean="0">
                <a:latin typeface="Garamond" pitchFamily="18" charset="0"/>
              </a:rPr>
              <a:t>Nationalbank</a:t>
            </a:r>
            <a:r>
              <a:rPr lang="en-US" sz="2400" dirty="0" smtClean="0">
                <a:latin typeface="Garamond" pitchFamily="18" charset="0"/>
              </a:rPr>
              <a:t> - </a:t>
            </a:r>
            <a:r>
              <a:rPr lang="en-US" sz="2400" dirty="0" err="1" smtClean="0">
                <a:latin typeface="Garamond" pitchFamily="18" charset="0"/>
              </a:rPr>
              <a:t>OeNB</a:t>
            </a:r>
            <a:r>
              <a:rPr lang="en-US" sz="2400" dirty="0" smtClean="0">
                <a:latin typeface="Garamond" pitchFamily="18" charset="0"/>
              </a:rPr>
              <a:t>, which is the Austrian Central Bank, together with public and private </a:t>
            </a:r>
            <a:r>
              <a:rPr lang="en-US" sz="2400" dirty="0" err="1" smtClean="0">
                <a:latin typeface="Garamond" pitchFamily="18" charset="0"/>
              </a:rPr>
              <a:t>organisations</a:t>
            </a:r>
            <a:r>
              <a:rPr lang="en-US" sz="2400" dirty="0" smtClean="0">
                <a:latin typeface="Garamond" pitchFamily="18" charset="0"/>
              </a:rPr>
              <a:t>. Among the actions:</a:t>
            </a:r>
          </a:p>
          <a:p>
            <a:pPr lvl="1">
              <a:buFont typeface="Courier New" pitchFamily="49" charset="0"/>
              <a:buChar char="o"/>
            </a:pPr>
            <a:r>
              <a:rPr lang="en-GB" sz="1900" dirty="0" smtClean="0">
                <a:latin typeface="Garamond" pitchFamily="18" charset="0"/>
              </a:rPr>
              <a:t>A service of call centre on financial education. In 2010, users were 36,000.</a:t>
            </a:r>
          </a:p>
          <a:p>
            <a:pPr lvl="1">
              <a:lnSpc>
                <a:spcPct val="100000"/>
              </a:lnSpc>
              <a:buFont typeface="Courier New" pitchFamily="49" charset="0"/>
              <a:buChar char="o"/>
            </a:pPr>
            <a:r>
              <a:rPr lang="en-GB" sz="1900" dirty="0" smtClean="0">
                <a:latin typeface="Garamond" pitchFamily="18" charset="0"/>
              </a:rPr>
              <a:t>Seminars on financial education targeted to coaches and educators, organised in collaboration with </a:t>
            </a:r>
            <a:r>
              <a:rPr lang="en-GB" sz="1900" dirty="0" err="1" smtClean="0">
                <a:latin typeface="Garamond" pitchFamily="18" charset="0"/>
              </a:rPr>
              <a:t>Volkswirtschaftliche</a:t>
            </a:r>
            <a:r>
              <a:rPr lang="en-GB" sz="1900" dirty="0" smtClean="0">
                <a:latin typeface="Garamond" pitchFamily="18" charset="0"/>
              </a:rPr>
              <a:t> </a:t>
            </a:r>
            <a:r>
              <a:rPr lang="en-GB" sz="1900" dirty="0" err="1" smtClean="0">
                <a:latin typeface="Garamond" pitchFamily="18" charset="0"/>
              </a:rPr>
              <a:t>Gesellschatft</a:t>
            </a:r>
            <a:r>
              <a:rPr lang="en-GB" sz="1900" dirty="0" smtClean="0">
                <a:latin typeface="Garamond" pitchFamily="18" charset="0"/>
              </a:rPr>
              <a:t> (non-profit organisation).</a:t>
            </a:r>
          </a:p>
          <a:p>
            <a:pPr>
              <a:lnSpc>
                <a:spcPct val="110000"/>
              </a:lnSpc>
            </a:pPr>
            <a:r>
              <a:rPr lang="en-GB" sz="2400" dirty="0" smtClean="0">
                <a:latin typeface="Garamond" pitchFamily="18" charset="0"/>
              </a:rPr>
              <a:t>“</a:t>
            </a:r>
            <a:r>
              <a:rPr lang="en-GB" sz="2400" dirty="0" err="1" smtClean="0">
                <a:latin typeface="Garamond" pitchFamily="18" charset="0"/>
              </a:rPr>
              <a:t>Schulder</a:t>
            </a:r>
            <a:r>
              <a:rPr lang="en-GB" sz="2400" dirty="0" smtClean="0">
                <a:latin typeface="Garamond" pitchFamily="18" charset="0"/>
              </a:rPr>
              <a:t> </a:t>
            </a:r>
            <a:r>
              <a:rPr lang="en-GB" sz="2400" dirty="0" err="1" smtClean="0">
                <a:latin typeface="Garamond" pitchFamily="18" charset="0"/>
              </a:rPr>
              <a:t>Hilfe</a:t>
            </a:r>
            <a:r>
              <a:rPr lang="en-GB" sz="2400" dirty="0" smtClean="0">
                <a:latin typeface="Garamond" pitchFamily="18" charset="0"/>
              </a:rPr>
              <a:t>” by </a:t>
            </a:r>
            <a:r>
              <a:rPr lang="en-GB" sz="2400" dirty="0" err="1" smtClean="0">
                <a:latin typeface="Garamond" pitchFamily="18" charset="0"/>
              </a:rPr>
              <a:t>Schuldnerhilfe</a:t>
            </a:r>
            <a:r>
              <a:rPr lang="en-GB" sz="2400" dirty="0" smtClean="0">
                <a:latin typeface="Garamond" pitchFamily="18" charset="0"/>
              </a:rPr>
              <a:t> </a:t>
            </a:r>
            <a:r>
              <a:rPr lang="en-GB" sz="2400" dirty="0" err="1" smtClean="0">
                <a:latin typeface="Garamond" pitchFamily="18" charset="0"/>
              </a:rPr>
              <a:t>Oberösterreich</a:t>
            </a:r>
            <a:r>
              <a:rPr lang="en-GB" sz="2400" dirty="0" smtClean="0">
                <a:latin typeface="Garamond" pitchFamily="18" charset="0"/>
              </a:rPr>
              <a:t> - organisation that assists people with indebtedness problems -, </a:t>
            </a:r>
            <a:r>
              <a:rPr lang="en-GB" sz="2400" dirty="0" err="1" smtClean="0">
                <a:latin typeface="Garamond" pitchFamily="18" charset="0"/>
              </a:rPr>
              <a:t>Arbeiterkammer</a:t>
            </a:r>
            <a:r>
              <a:rPr lang="en-GB" sz="2400" dirty="0" smtClean="0">
                <a:latin typeface="Garamond" pitchFamily="18" charset="0"/>
              </a:rPr>
              <a:t> </a:t>
            </a:r>
            <a:r>
              <a:rPr lang="en-GB" sz="2400" dirty="0" err="1" smtClean="0">
                <a:latin typeface="Garamond" pitchFamily="18" charset="0"/>
              </a:rPr>
              <a:t>Oberösterreich</a:t>
            </a:r>
            <a:r>
              <a:rPr lang="en-GB" sz="2400" dirty="0" smtClean="0">
                <a:latin typeface="Garamond" pitchFamily="18" charset="0"/>
              </a:rPr>
              <a:t> (Austrian Superior Chamber of Labour) and other public institutions.</a:t>
            </a:r>
          </a:p>
          <a:p>
            <a:pPr lvl="1">
              <a:buFont typeface="Courier New" pitchFamily="49" charset="0"/>
              <a:buChar char="o"/>
            </a:pPr>
            <a:r>
              <a:rPr lang="en-US" sz="1900" dirty="0" smtClean="0">
                <a:latin typeface="Garamond" pitchFamily="18" charset="0"/>
              </a:rPr>
              <a:t>In the view of preventing people from financial exclusion, the Land had introduced the </a:t>
            </a:r>
            <a:r>
              <a:rPr lang="en-US" sz="1900" dirty="0" err="1" smtClean="0">
                <a:latin typeface="Garamond" pitchFamily="18" charset="0"/>
              </a:rPr>
              <a:t>Finanzführerschein</a:t>
            </a:r>
            <a:r>
              <a:rPr lang="en-US" sz="1900" dirty="0" smtClean="0">
                <a:latin typeface="Garamond" pitchFamily="18" charset="0"/>
              </a:rPr>
              <a:t>, a financial </a:t>
            </a:r>
            <a:r>
              <a:rPr lang="en-US" sz="1900" dirty="0" err="1" smtClean="0">
                <a:latin typeface="Garamond" pitchFamily="18" charset="0"/>
              </a:rPr>
              <a:t>licence</a:t>
            </a:r>
            <a:r>
              <a:rPr lang="en-US" sz="1900" dirty="0" smtClean="0">
                <a:latin typeface="Garamond" pitchFamily="18" charset="0"/>
              </a:rPr>
              <a:t>. </a:t>
            </a:r>
          </a:p>
          <a:p>
            <a:pPr lvl="1">
              <a:buFont typeface="Courier New" pitchFamily="49" charset="0"/>
              <a:buChar char="o"/>
            </a:pPr>
            <a:r>
              <a:rPr lang="en-US" sz="1900" dirty="0" smtClean="0">
                <a:latin typeface="Garamond" pitchFamily="18" charset="0"/>
              </a:rPr>
              <a:t>In order to obtain it, participants have to take and pass some modules about financial subjects. Those modules are provided in ten sessions. Topics included are: money management, shop online, knowledge of financial products, the ability to compare different products offered by banks, personal budget management and financial family planning. </a:t>
            </a:r>
          </a:p>
          <a:p>
            <a:pPr lvl="1">
              <a:buFont typeface="Courier New" pitchFamily="49" charset="0"/>
              <a:buChar char="o"/>
            </a:pPr>
            <a:r>
              <a:rPr lang="en-US" sz="1900" dirty="0" smtClean="0">
                <a:latin typeface="Garamond" pitchFamily="18" charset="0"/>
              </a:rPr>
              <a:t>The approach of learning is explicitly pragmatic, aiming at preventing and tackling practical problems. The achievement of the financial </a:t>
            </a:r>
            <a:r>
              <a:rPr lang="en-US" sz="1900" dirty="0" err="1" smtClean="0">
                <a:latin typeface="Garamond" pitchFamily="18" charset="0"/>
              </a:rPr>
              <a:t>licence</a:t>
            </a:r>
            <a:r>
              <a:rPr lang="en-US" sz="1900" dirty="0" smtClean="0">
                <a:latin typeface="Garamond" pitchFamily="18" charset="0"/>
              </a:rPr>
              <a:t> is free and certifies that the candidate have the competence of managing her/his financial life with commitment and </a:t>
            </a:r>
            <a:r>
              <a:rPr lang="en-US" sz="1900" dirty="0" err="1" smtClean="0">
                <a:latin typeface="Garamond" pitchFamily="18" charset="0"/>
              </a:rPr>
              <a:t>judgement</a:t>
            </a:r>
            <a:r>
              <a:rPr lang="en-US" sz="1900" dirty="0" smtClean="0">
                <a:latin typeface="Garamond" pitchFamily="18" charset="0"/>
              </a:rPr>
              <a:t>. </a:t>
            </a:r>
            <a:endParaRPr lang="en-GB" sz="1900" dirty="0" smtClean="0">
              <a:latin typeface="Garamond" pitchFamily="18" charset="0"/>
            </a:endParaRPr>
          </a:p>
        </p:txBody>
      </p:sp>
      <p:sp>
        <p:nvSpPr>
          <p:cNvPr id="4" name="Segnaposto data 3"/>
          <p:cNvSpPr>
            <a:spLocks noGrp="1"/>
          </p:cNvSpPr>
          <p:nvPr>
            <p:ph type="dt" sz="half" idx="10"/>
          </p:nvPr>
        </p:nvSpPr>
        <p:spPr/>
        <p:txBody>
          <a:bodyPr/>
          <a:lstStyle/>
          <a:p>
            <a:r>
              <a:rPr lang="it-IT" smtClean="0">
                <a:solidFill>
                  <a:prstClr val="black">
                    <a:tint val="75000"/>
                  </a:prstClr>
                </a:solidFill>
              </a:rPr>
              <a:t>14/01/2016</a:t>
            </a:r>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r>
              <a:rPr lang="it-IT" smtClean="0">
                <a:solidFill>
                  <a:prstClr val="black">
                    <a:tint val="75000"/>
                  </a:prstClr>
                </a:solidFill>
              </a:rPr>
              <a:t>FinKit Kick Off Meeting</a:t>
            </a:r>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BA05FDAD-B38B-4BCF-BC47-85187B0225F1}" type="slidenum">
              <a:rPr lang="it-IT" smtClean="0">
                <a:solidFill>
                  <a:prstClr val="black">
                    <a:tint val="75000"/>
                  </a:prstClr>
                </a:solidFill>
              </a:rPr>
              <a:pPr/>
              <a:t>6</a:t>
            </a:fld>
            <a:endParaRPr lang="it-IT" dirty="0">
              <a:solidFill>
                <a:prstClr val="black">
                  <a:tint val="75000"/>
                </a:prst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en-GB" sz="4400" dirty="0" smtClean="0">
                <a:solidFill>
                  <a:schemeClr val="accent1">
                    <a:lumMod val="75000"/>
                  </a:schemeClr>
                </a:solidFill>
                <a:latin typeface="Garamond" pitchFamily="18" charset="0"/>
              </a:rPr>
              <a:t>France</a:t>
            </a:r>
            <a:endParaRPr lang="en-GB" sz="4400" dirty="0">
              <a:solidFill>
                <a:schemeClr val="accent1">
                  <a:lumMod val="75000"/>
                </a:schemeClr>
              </a:solidFill>
              <a:latin typeface="Garamond" pitchFamily="18" charset="0"/>
            </a:endParaRPr>
          </a:p>
        </p:txBody>
      </p:sp>
      <p:sp>
        <p:nvSpPr>
          <p:cNvPr id="3" name="Segnaposto contenuto 2"/>
          <p:cNvSpPr>
            <a:spLocks noGrp="1"/>
          </p:cNvSpPr>
          <p:nvPr>
            <p:ph idx="1"/>
          </p:nvPr>
        </p:nvSpPr>
        <p:spPr/>
        <p:txBody>
          <a:bodyPr>
            <a:normAutofit/>
          </a:bodyPr>
          <a:lstStyle/>
          <a:p>
            <a:r>
              <a:rPr lang="en-GB" sz="2400" i="1" dirty="0" smtClean="0">
                <a:latin typeface="Garamond" pitchFamily="18" charset="0"/>
              </a:rPr>
              <a:t>“La Finance Pour </a:t>
            </a:r>
            <a:r>
              <a:rPr lang="en-GB" sz="2400" i="1" dirty="0" err="1" smtClean="0">
                <a:latin typeface="Garamond" pitchFamily="18" charset="0"/>
              </a:rPr>
              <a:t>Tous</a:t>
            </a:r>
            <a:r>
              <a:rPr lang="en-GB" sz="2400" i="1" dirty="0" smtClean="0">
                <a:latin typeface="Garamond" pitchFamily="18" charset="0"/>
              </a:rPr>
              <a:t>”, </a:t>
            </a:r>
            <a:r>
              <a:rPr lang="en-US" sz="2400" dirty="0" smtClean="0">
                <a:latin typeface="Garamond" pitchFamily="18" charset="0"/>
              </a:rPr>
              <a:t>sponsored by </a:t>
            </a:r>
            <a:r>
              <a:rPr lang="en-US" sz="2400" dirty="0" err="1" smtClean="0">
                <a:latin typeface="Garamond" pitchFamily="18" charset="0"/>
              </a:rPr>
              <a:t>Ministère</a:t>
            </a:r>
            <a:r>
              <a:rPr lang="en-US" sz="2400" dirty="0" smtClean="0">
                <a:latin typeface="Garamond" pitchFamily="18" charset="0"/>
              </a:rPr>
              <a:t> de </a:t>
            </a:r>
            <a:r>
              <a:rPr lang="en-US" sz="2400" dirty="0" err="1" smtClean="0">
                <a:latin typeface="Garamond" pitchFamily="18" charset="0"/>
              </a:rPr>
              <a:t>l’Économie</a:t>
            </a:r>
            <a:r>
              <a:rPr lang="en-US" sz="2400" dirty="0" smtClean="0">
                <a:latin typeface="Garamond" pitchFamily="18" charset="0"/>
              </a:rPr>
              <a:t>, de </a:t>
            </a:r>
            <a:r>
              <a:rPr lang="en-US" sz="2400" dirty="0" err="1" smtClean="0">
                <a:latin typeface="Garamond" pitchFamily="18" charset="0"/>
              </a:rPr>
              <a:t>l’Industrie</a:t>
            </a:r>
            <a:r>
              <a:rPr lang="en-US" sz="2400" dirty="0" smtClean="0">
                <a:latin typeface="Garamond" pitchFamily="18" charset="0"/>
              </a:rPr>
              <a:t> et de </a:t>
            </a:r>
            <a:r>
              <a:rPr lang="en-US" sz="2400" dirty="0" err="1" smtClean="0">
                <a:latin typeface="Garamond" pitchFamily="18" charset="0"/>
              </a:rPr>
              <a:t>l’Emploi</a:t>
            </a:r>
            <a:r>
              <a:rPr lang="en-US" sz="2400" dirty="0" smtClean="0">
                <a:latin typeface="Garamond" pitchFamily="18" charset="0"/>
              </a:rPr>
              <a:t> (Minister of Economics, Industry and Employment) and other institutions both private and public, target young and retired people with the aim of explaining them the financial system and its functioning. Among the services offered by the program there is:</a:t>
            </a:r>
          </a:p>
          <a:p>
            <a:pPr lvl="1">
              <a:buFont typeface="Courier New" pitchFamily="49" charset="0"/>
              <a:buChar char="o"/>
            </a:pPr>
            <a:r>
              <a:rPr lang="en-GB" sz="1900" i="1" dirty="0" smtClean="0">
                <a:latin typeface="Garamond" pitchFamily="18" charset="0"/>
              </a:rPr>
              <a:t>Finances et </a:t>
            </a:r>
            <a:r>
              <a:rPr lang="en-GB" sz="1900" i="1" dirty="0" err="1" smtClean="0">
                <a:latin typeface="Garamond" pitchFamily="18" charset="0"/>
              </a:rPr>
              <a:t>Pedagogie</a:t>
            </a:r>
            <a:r>
              <a:rPr lang="en-GB" sz="1900" i="1" dirty="0" smtClean="0">
                <a:latin typeface="Garamond" pitchFamily="18" charset="0"/>
              </a:rPr>
              <a:t> </a:t>
            </a:r>
            <a:r>
              <a:rPr lang="en-GB" sz="1900" dirty="0" smtClean="0">
                <a:latin typeface="Garamond" pitchFamily="18" charset="0"/>
              </a:rPr>
              <a:t>– created by the </a:t>
            </a:r>
            <a:r>
              <a:rPr lang="en-GB" sz="1900" dirty="0" err="1" smtClean="0">
                <a:latin typeface="Garamond" pitchFamily="18" charset="0"/>
              </a:rPr>
              <a:t>Caisses</a:t>
            </a:r>
            <a:r>
              <a:rPr lang="en-GB" sz="1900" dirty="0" smtClean="0">
                <a:latin typeface="Garamond" pitchFamily="18" charset="0"/>
              </a:rPr>
              <a:t> </a:t>
            </a:r>
            <a:r>
              <a:rPr lang="en-GB" sz="1900" dirty="0" err="1" smtClean="0">
                <a:latin typeface="Garamond" pitchFamily="18" charset="0"/>
              </a:rPr>
              <a:t>d’Epargne</a:t>
            </a:r>
            <a:r>
              <a:rPr lang="en-GB" sz="1900" dirty="0" smtClean="0">
                <a:latin typeface="Garamond" pitchFamily="18" charset="0"/>
              </a:rPr>
              <a:t> (savings bank) with the objective of sensitising people on money management. Activities take place with local partners of communities, such as consumers’ associations, workers, young people, elderly, schools, etc... The goal is to provide </a:t>
            </a:r>
            <a:r>
              <a:rPr lang="en-GB" sz="1900" dirty="0" err="1" smtClean="0">
                <a:latin typeface="Garamond" pitchFamily="18" charset="0"/>
              </a:rPr>
              <a:t>counseling</a:t>
            </a:r>
            <a:r>
              <a:rPr lang="en-GB" sz="1900" dirty="0" smtClean="0">
                <a:latin typeface="Garamond" pitchFamily="18" charset="0"/>
              </a:rPr>
              <a:t> able to prevent financial exclusion and the risk associated to financial decisions. All programs have a final evaluation.</a:t>
            </a:r>
            <a:endParaRPr lang="en-GB" sz="1900" dirty="0">
              <a:latin typeface="Garamond" pitchFamily="18" charset="0"/>
            </a:endParaRPr>
          </a:p>
        </p:txBody>
      </p:sp>
      <p:sp>
        <p:nvSpPr>
          <p:cNvPr id="4" name="Segnaposto data 3"/>
          <p:cNvSpPr>
            <a:spLocks noGrp="1"/>
          </p:cNvSpPr>
          <p:nvPr>
            <p:ph type="dt" sz="half" idx="10"/>
          </p:nvPr>
        </p:nvSpPr>
        <p:spPr/>
        <p:txBody>
          <a:bodyPr/>
          <a:lstStyle/>
          <a:p>
            <a:r>
              <a:rPr lang="it-IT" smtClean="0">
                <a:solidFill>
                  <a:prstClr val="black">
                    <a:tint val="75000"/>
                  </a:prstClr>
                </a:solidFill>
              </a:rPr>
              <a:t>14/01/2016</a:t>
            </a:r>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r>
              <a:rPr lang="it-IT" smtClean="0">
                <a:solidFill>
                  <a:prstClr val="black">
                    <a:tint val="75000"/>
                  </a:prstClr>
                </a:solidFill>
              </a:rPr>
              <a:t>FinKit Kick Off Meeting</a:t>
            </a:r>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BA05FDAD-B38B-4BCF-BC47-85187B0225F1}" type="slidenum">
              <a:rPr lang="it-IT" smtClean="0">
                <a:solidFill>
                  <a:prstClr val="black">
                    <a:tint val="75000"/>
                  </a:prstClr>
                </a:solidFill>
              </a:rPr>
              <a:pPr/>
              <a:t>7</a:t>
            </a:fld>
            <a:endParaRPr lang="it-IT">
              <a:solidFill>
                <a:prstClr val="black">
                  <a:tint val="75000"/>
                </a:prst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en-GB" sz="4400" dirty="0" smtClean="0">
                <a:solidFill>
                  <a:schemeClr val="accent1">
                    <a:lumMod val="75000"/>
                  </a:schemeClr>
                </a:solidFill>
                <a:latin typeface="Garamond" pitchFamily="18" charset="0"/>
              </a:rPr>
              <a:t>Spain, Portugal and Latin America</a:t>
            </a:r>
            <a:endParaRPr lang="en-GB" sz="4400" dirty="0">
              <a:solidFill>
                <a:schemeClr val="accent1">
                  <a:lumMod val="75000"/>
                </a:schemeClr>
              </a:solidFill>
              <a:latin typeface="Garamond" pitchFamily="18" charset="0"/>
            </a:endParaRPr>
          </a:p>
        </p:txBody>
      </p:sp>
      <p:sp>
        <p:nvSpPr>
          <p:cNvPr id="3" name="Segnaposto contenuto 2"/>
          <p:cNvSpPr>
            <a:spLocks noGrp="1"/>
          </p:cNvSpPr>
          <p:nvPr>
            <p:ph idx="1"/>
          </p:nvPr>
        </p:nvSpPr>
        <p:spPr/>
        <p:txBody>
          <a:bodyPr>
            <a:normAutofit/>
          </a:bodyPr>
          <a:lstStyle/>
          <a:p>
            <a:r>
              <a:rPr lang="en-GB" sz="2400" i="1" dirty="0" smtClean="0">
                <a:latin typeface="Garamond" pitchFamily="18" charset="0"/>
              </a:rPr>
              <a:t>“</a:t>
            </a:r>
            <a:r>
              <a:rPr lang="en-GB" sz="2400" i="1" dirty="0" err="1" smtClean="0">
                <a:latin typeface="Garamond" pitchFamily="18" charset="0"/>
              </a:rPr>
              <a:t>Banca</a:t>
            </a:r>
            <a:r>
              <a:rPr lang="en-GB" sz="2400" i="1" dirty="0" smtClean="0">
                <a:latin typeface="Garamond" pitchFamily="18" charset="0"/>
              </a:rPr>
              <a:t> </a:t>
            </a:r>
            <a:r>
              <a:rPr lang="en-GB" sz="2400" i="1" dirty="0" err="1" smtClean="0">
                <a:latin typeface="Garamond" pitchFamily="18" charset="0"/>
              </a:rPr>
              <a:t>para</a:t>
            </a:r>
            <a:r>
              <a:rPr lang="en-GB" sz="2400" i="1" dirty="0" smtClean="0">
                <a:latin typeface="Garamond" pitchFamily="18" charset="0"/>
              </a:rPr>
              <a:t> </a:t>
            </a:r>
            <a:r>
              <a:rPr lang="en-GB" sz="2400" i="1" dirty="0" err="1" smtClean="0">
                <a:latin typeface="Garamond" pitchFamily="18" charset="0"/>
              </a:rPr>
              <a:t>Todos</a:t>
            </a:r>
            <a:r>
              <a:rPr lang="en-GB" sz="2400" i="1" dirty="0" smtClean="0">
                <a:latin typeface="Garamond" pitchFamily="18" charset="0"/>
              </a:rPr>
              <a:t>” </a:t>
            </a:r>
            <a:r>
              <a:rPr lang="en-GB" sz="2400" dirty="0" smtClean="0">
                <a:latin typeface="Garamond" pitchFamily="18" charset="0"/>
              </a:rPr>
              <a:t>(bank for everyone) – common denomination for the global plan of financial education sponsored by BBVA (</a:t>
            </a:r>
            <a:r>
              <a:rPr lang="en-GB" sz="2400" dirty="0" err="1" smtClean="0">
                <a:latin typeface="Garamond" pitchFamily="18" charset="0"/>
              </a:rPr>
              <a:t>Banco</a:t>
            </a:r>
            <a:r>
              <a:rPr lang="en-GB" sz="2400" dirty="0" smtClean="0">
                <a:latin typeface="Garamond" pitchFamily="18" charset="0"/>
              </a:rPr>
              <a:t> Bilbao </a:t>
            </a:r>
            <a:r>
              <a:rPr lang="en-GB" sz="2400" dirty="0" err="1" smtClean="0">
                <a:latin typeface="Garamond" pitchFamily="18" charset="0"/>
              </a:rPr>
              <a:t>Vizcaya</a:t>
            </a:r>
            <a:r>
              <a:rPr lang="en-GB" sz="2400" dirty="0" smtClean="0">
                <a:latin typeface="Garamond" pitchFamily="18" charset="0"/>
              </a:rPr>
              <a:t> </a:t>
            </a:r>
            <a:r>
              <a:rPr lang="en-GB" sz="2400" dirty="0" err="1" smtClean="0">
                <a:latin typeface="Garamond" pitchFamily="18" charset="0"/>
              </a:rPr>
              <a:t>Argentaria</a:t>
            </a:r>
            <a:r>
              <a:rPr lang="en-GB" sz="2400" dirty="0" smtClean="0">
                <a:latin typeface="Garamond" pitchFamily="18" charset="0"/>
              </a:rPr>
              <a:t>). Activities started in 2009. Overall, investments amounted to 23 million euro and involved 1.3 million of people in the period 2009-2011.</a:t>
            </a:r>
            <a:br>
              <a:rPr lang="en-GB" sz="2400" dirty="0" smtClean="0">
                <a:latin typeface="Garamond" pitchFamily="18" charset="0"/>
              </a:rPr>
            </a:br>
            <a:r>
              <a:rPr lang="en-GB" sz="2400" dirty="0" smtClean="0">
                <a:latin typeface="Garamond" pitchFamily="18" charset="0"/>
              </a:rPr>
              <a:t>The plan is directed toward two categories: the educational community and the people at risk of social and financial exclusion. In almost all programs there is an initial training phase for coaches, who in turn will be in charge of the dissemination phase as volunteers.</a:t>
            </a:r>
            <a:br>
              <a:rPr lang="en-GB" sz="2400" dirty="0" smtClean="0">
                <a:latin typeface="Garamond" pitchFamily="18" charset="0"/>
              </a:rPr>
            </a:br>
            <a:r>
              <a:rPr lang="en-GB" sz="2400" dirty="0" smtClean="0">
                <a:latin typeface="Garamond" pitchFamily="18" charset="0"/>
              </a:rPr>
              <a:t>In particular:</a:t>
            </a:r>
          </a:p>
          <a:p>
            <a:pPr lvl="1">
              <a:buFont typeface="Courier New" pitchFamily="49" charset="0"/>
              <a:buChar char="o"/>
            </a:pPr>
            <a:r>
              <a:rPr lang="en-GB" sz="1900" dirty="0" smtClean="0">
                <a:latin typeface="Garamond" pitchFamily="18" charset="0"/>
              </a:rPr>
              <a:t> </a:t>
            </a:r>
            <a:r>
              <a:rPr lang="en-GB" sz="1900" i="1" dirty="0" err="1" smtClean="0">
                <a:latin typeface="Garamond" pitchFamily="18" charset="0"/>
              </a:rPr>
              <a:t>Adelante</a:t>
            </a:r>
            <a:r>
              <a:rPr lang="en-GB" sz="1900" i="1" dirty="0" smtClean="0">
                <a:latin typeface="Garamond" pitchFamily="18" charset="0"/>
              </a:rPr>
              <a:t> con </a:t>
            </a:r>
            <a:r>
              <a:rPr lang="en-GB" sz="1900" i="1" dirty="0" err="1" smtClean="0">
                <a:latin typeface="Garamond" pitchFamily="18" charset="0"/>
              </a:rPr>
              <a:t>Tu</a:t>
            </a:r>
            <a:r>
              <a:rPr lang="en-GB" sz="1900" i="1" dirty="0" smtClean="0">
                <a:latin typeface="Garamond" pitchFamily="18" charset="0"/>
              </a:rPr>
              <a:t> </a:t>
            </a:r>
            <a:r>
              <a:rPr lang="en-GB" sz="1900" i="1" dirty="0" err="1" smtClean="0">
                <a:latin typeface="Garamond" pitchFamily="18" charset="0"/>
              </a:rPr>
              <a:t>Futuro</a:t>
            </a:r>
            <a:r>
              <a:rPr lang="en-GB" sz="1900" i="1" dirty="0" smtClean="0">
                <a:latin typeface="Garamond" pitchFamily="18" charset="0"/>
              </a:rPr>
              <a:t> </a:t>
            </a:r>
            <a:r>
              <a:rPr lang="en-GB" sz="1900" dirty="0" smtClean="0">
                <a:latin typeface="Garamond" pitchFamily="18" charset="0"/>
              </a:rPr>
              <a:t>– for those who have or can have a bank account. It is mainly effective in Latin America. It offers </a:t>
            </a:r>
            <a:r>
              <a:rPr lang="en-GB" sz="1900" dirty="0" err="1" smtClean="0">
                <a:latin typeface="Garamond" pitchFamily="18" charset="0"/>
              </a:rPr>
              <a:t>counseling</a:t>
            </a:r>
            <a:r>
              <a:rPr lang="en-GB" sz="1900" dirty="0" smtClean="0">
                <a:latin typeface="Garamond" pitchFamily="18" charset="0"/>
              </a:rPr>
              <a:t> and advice on financial topics (savings, pensions, credit card, credit standing and mortgage loans), and provides also videos and comics on the correct use of financial instruments.</a:t>
            </a:r>
            <a:endParaRPr lang="en-GB" sz="1900" dirty="0">
              <a:latin typeface="Garamond" pitchFamily="18" charset="0"/>
            </a:endParaRPr>
          </a:p>
        </p:txBody>
      </p:sp>
      <p:sp>
        <p:nvSpPr>
          <p:cNvPr id="4" name="Segnaposto data 3"/>
          <p:cNvSpPr>
            <a:spLocks noGrp="1"/>
          </p:cNvSpPr>
          <p:nvPr>
            <p:ph type="dt" sz="half" idx="10"/>
          </p:nvPr>
        </p:nvSpPr>
        <p:spPr/>
        <p:txBody>
          <a:bodyPr/>
          <a:lstStyle/>
          <a:p>
            <a:r>
              <a:rPr lang="it-IT" smtClean="0">
                <a:solidFill>
                  <a:prstClr val="black">
                    <a:tint val="75000"/>
                  </a:prstClr>
                </a:solidFill>
              </a:rPr>
              <a:t>14/01/2016</a:t>
            </a:r>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r>
              <a:rPr lang="it-IT" smtClean="0">
                <a:solidFill>
                  <a:prstClr val="black">
                    <a:tint val="75000"/>
                  </a:prstClr>
                </a:solidFill>
              </a:rPr>
              <a:t>FinKit Kick Off Meeting</a:t>
            </a:r>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BA05FDAD-B38B-4BCF-BC47-85187B0225F1}" type="slidenum">
              <a:rPr lang="it-IT" smtClean="0">
                <a:solidFill>
                  <a:prstClr val="black">
                    <a:tint val="75000"/>
                  </a:prstClr>
                </a:solidFill>
              </a:rPr>
              <a:pPr/>
              <a:t>8</a:t>
            </a:fld>
            <a:endParaRPr lang="it-IT">
              <a:solidFill>
                <a:prstClr val="black">
                  <a:tint val="75000"/>
                </a:prstClr>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en-GB" sz="4400" dirty="0" smtClean="0">
                <a:solidFill>
                  <a:schemeClr val="accent1">
                    <a:lumMod val="75000"/>
                  </a:schemeClr>
                </a:solidFill>
                <a:latin typeface="Garamond" pitchFamily="18" charset="0"/>
              </a:rPr>
              <a:t>United Kingdom</a:t>
            </a:r>
            <a:endParaRPr lang="en-GB" sz="4400" dirty="0">
              <a:solidFill>
                <a:schemeClr val="accent1">
                  <a:lumMod val="75000"/>
                </a:schemeClr>
              </a:solidFill>
              <a:latin typeface="Garamond" pitchFamily="18" charset="0"/>
            </a:endParaRPr>
          </a:p>
        </p:txBody>
      </p:sp>
      <p:sp>
        <p:nvSpPr>
          <p:cNvPr id="3" name="Segnaposto contenuto 2"/>
          <p:cNvSpPr>
            <a:spLocks noGrp="1"/>
          </p:cNvSpPr>
          <p:nvPr>
            <p:ph idx="1"/>
          </p:nvPr>
        </p:nvSpPr>
        <p:spPr/>
        <p:txBody>
          <a:bodyPr>
            <a:normAutofit/>
          </a:bodyPr>
          <a:lstStyle/>
          <a:p>
            <a:r>
              <a:rPr lang="en-GB" sz="2400" i="1" dirty="0" smtClean="0">
                <a:latin typeface="Garamond" pitchFamily="18" charset="0"/>
              </a:rPr>
              <a:t>Money for Life </a:t>
            </a:r>
            <a:r>
              <a:rPr lang="en-GB" sz="2400" dirty="0" smtClean="0">
                <a:latin typeface="Garamond" pitchFamily="18" charset="0"/>
              </a:rPr>
              <a:t>– private initiative by </a:t>
            </a:r>
            <a:r>
              <a:rPr lang="en-GB" sz="2400" dirty="0" err="1" smtClean="0">
                <a:latin typeface="Garamond" pitchFamily="18" charset="0"/>
              </a:rPr>
              <a:t>Llyods</a:t>
            </a:r>
            <a:r>
              <a:rPr lang="en-GB" sz="2400" dirty="0" smtClean="0">
                <a:latin typeface="Garamond" pitchFamily="18" charset="0"/>
              </a:rPr>
              <a:t>’ banking group (through Lloyds TSB, Bank of Scotland and Halifax) aiming at improving knowledge, confidence and skills of UK communities. </a:t>
            </a:r>
            <a:r>
              <a:rPr lang="en-GB" sz="2400" dirty="0" err="1" smtClean="0">
                <a:latin typeface="Garamond" pitchFamily="18" charset="0"/>
              </a:rPr>
              <a:t>Llyods</a:t>
            </a:r>
            <a:r>
              <a:rPr lang="en-GB" sz="2400" dirty="0" smtClean="0">
                <a:latin typeface="Garamond" pitchFamily="18" charset="0"/>
              </a:rPr>
              <a:t> Banking Group has invested £10 million in the programme from 2010 to 2015.</a:t>
            </a:r>
            <a:br>
              <a:rPr lang="en-GB" sz="2400" dirty="0" smtClean="0">
                <a:latin typeface="Garamond" pitchFamily="18" charset="0"/>
              </a:rPr>
            </a:br>
            <a:r>
              <a:rPr lang="en-GB" sz="2400" dirty="0" smtClean="0">
                <a:latin typeface="Garamond" pitchFamily="18" charset="0"/>
              </a:rPr>
              <a:t>The programme provides three accredited, fully funded training qualifications to give teaching staff and community leaders the knowledge and the skills needed to deliver money management sessions:</a:t>
            </a:r>
          </a:p>
          <a:p>
            <a:pPr lvl="1">
              <a:buFont typeface="Courier New" pitchFamily="49" charset="0"/>
              <a:buChar char="o"/>
            </a:pPr>
            <a:r>
              <a:rPr lang="en-GB" sz="1900" i="1" dirty="0" smtClean="0">
                <a:latin typeface="Garamond" pitchFamily="18" charset="0"/>
              </a:rPr>
              <a:t>Teach Me </a:t>
            </a:r>
            <a:r>
              <a:rPr lang="en-GB" sz="1900" dirty="0" smtClean="0">
                <a:latin typeface="Garamond" pitchFamily="18" charset="0"/>
              </a:rPr>
              <a:t>– an online bank of resources and a separate course with the objective of enabling participants to run money management workshops.</a:t>
            </a:r>
          </a:p>
          <a:p>
            <a:pPr lvl="1">
              <a:buFont typeface="Courier New" pitchFamily="49" charset="0"/>
              <a:buChar char="o"/>
            </a:pPr>
            <a:r>
              <a:rPr lang="en-GB" sz="1900" i="1" dirty="0" smtClean="0">
                <a:latin typeface="Garamond" pitchFamily="18" charset="0"/>
              </a:rPr>
              <a:t>Teach Others </a:t>
            </a:r>
            <a:r>
              <a:rPr lang="en-GB" sz="1900" dirty="0" smtClean="0">
                <a:latin typeface="Garamond" pitchFamily="18" charset="0"/>
              </a:rPr>
              <a:t>– a two-day course for community and advice workers which give them the teaching skills to run the aforementioned workshops.</a:t>
            </a:r>
          </a:p>
          <a:p>
            <a:pPr lvl="1">
              <a:buFont typeface="Courier New" pitchFamily="49" charset="0"/>
              <a:buChar char="o"/>
            </a:pPr>
            <a:r>
              <a:rPr lang="en-GB" sz="1900" i="1" dirty="0" smtClean="0">
                <a:latin typeface="Garamond" pitchFamily="18" charset="0"/>
              </a:rPr>
              <a:t>Money Mentors </a:t>
            </a:r>
            <a:r>
              <a:rPr lang="en-GB" sz="1900" dirty="0" smtClean="0">
                <a:latin typeface="Garamond" pitchFamily="18" charset="0"/>
              </a:rPr>
              <a:t>– a two-day course which provides college staff and community workers the skills give one-to-one money management support.</a:t>
            </a:r>
            <a:endParaRPr lang="en-GB" sz="1900" dirty="0">
              <a:latin typeface="Garamond" pitchFamily="18" charset="0"/>
            </a:endParaRPr>
          </a:p>
        </p:txBody>
      </p:sp>
      <p:sp>
        <p:nvSpPr>
          <p:cNvPr id="4" name="Segnaposto data 3"/>
          <p:cNvSpPr>
            <a:spLocks noGrp="1"/>
          </p:cNvSpPr>
          <p:nvPr>
            <p:ph type="dt" sz="half" idx="10"/>
          </p:nvPr>
        </p:nvSpPr>
        <p:spPr/>
        <p:txBody>
          <a:bodyPr/>
          <a:lstStyle/>
          <a:p>
            <a:r>
              <a:rPr lang="it-IT" smtClean="0">
                <a:solidFill>
                  <a:prstClr val="black">
                    <a:tint val="75000"/>
                  </a:prstClr>
                </a:solidFill>
              </a:rPr>
              <a:t>14/01/2016</a:t>
            </a:r>
            <a:endParaRPr lang="it-IT">
              <a:solidFill>
                <a:prstClr val="black">
                  <a:tint val="75000"/>
                </a:prstClr>
              </a:solidFill>
            </a:endParaRPr>
          </a:p>
        </p:txBody>
      </p:sp>
      <p:sp>
        <p:nvSpPr>
          <p:cNvPr id="5" name="Segnaposto piè di pagina 4"/>
          <p:cNvSpPr>
            <a:spLocks noGrp="1"/>
          </p:cNvSpPr>
          <p:nvPr>
            <p:ph type="ftr" sz="quarter" idx="11"/>
          </p:nvPr>
        </p:nvSpPr>
        <p:spPr/>
        <p:txBody>
          <a:bodyPr/>
          <a:lstStyle/>
          <a:p>
            <a:r>
              <a:rPr lang="it-IT" smtClean="0">
                <a:solidFill>
                  <a:prstClr val="black">
                    <a:tint val="75000"/>
                  </a:prstClr>
                </a:solidFill>
              </a:rPr>
              <a:t>FinKit Kick Off Meeting</a:t>
            </a:r>
            <a:endParaRPr lang="it-IT">
              <a:solidFill>
                <a:prstClr val="black">
                  <a:tint val="75000"/>
                </a:prstClr>
              </a:solidFill>
            </a:endParaRPr>
          </a:p>
        </p:txBody>
      </p:sp>
      <p:sp>
        <p:nvSpPr>
          <p:cNvPr id="6" name="Segnaposto numero diapositiva 5"/>
          <p:cNvSpPr>
            <a:spLocks noGrp="1"/>
          </p:cNvSpPr>
          <p:nvPr>
            <p:ph type="sldNum" sz="quarter" idx="12"/>
          </p:nvPr>
        </p:nvSpPr>
        <p:spPr/>
        <p:txBody>
          <a:bodyPr/>
          <a:lstStyle/>
          <a:p>
            <a:fld id="{BA05FDAD-B38B-4BCF-BC47-85187B0225F1}" type="slidenum">
              <a:rPr lang="it-IT" smtClean="0">
                <a:solidFill>
                  <a:prstClr val="black">
                    <a:tint val="75000"/>
                  </a:prstClr>
                </a:solidFill>
              </a:rPr>
              <a:pPr/>
              <a:t>9</a:t>
            </a:fld>
            <a:endParaRPr lang="it-IT">
              <a:solidFill>
                <a:prstClr val="black">
                  <a:tint val="75000"/>
                </a:prstClr>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4482</TotalTime>
  <Words>1505</Words>
  <Application>Microsoft Office PowerPoint</Application>
  <PresentationFormat>Personalizzato</PresentationFormat>
  <Paragraphs>126</Paragraphs>
  <Slides>12</Slides>
  <Notes>1</Notes>
  <HiddenSlides>0</HiddenSlides>
  <MMClips>0</MMClips>
  <ScaleCrop>false</ScaleCrop>
  <HeadingPairs>
    <vt:vector size="4" baseType="variant">
      <vt:variant>
        <vt:lpstr>Tema</vt:lpstr>
      </vt:variant>
      <vt:variant>
        <vt:i4>1</vt:i4>
      </vt:variant>
      <vt:variant>
        <vt:lpstr>Titoli diapositive</vt:lpstr>
      </vt:variant>
      <vt:variant>
        <vt:i4>12</vt:i4>
      </vt:variant>
    </vt:vector>
  </HeadingPairs>
  <TitlesOfParts>
    <vt:vector size="13" baseType="lpstr">
      <vt:lpstr>1_Tema di Office</vt:lpstr>
      <vt:lpstr>Financial Education – Best Practices </vt:lpstr>
      <vt:lpstr>Financial Education &amp; Financial Literacy (1)</vt:lpstr>
      <vt:lpstr>Financial Education &amp; Financial Literacy (2)</vt:lpstr>
      <vt:lpstr>Methodology of Selection</vt:lpstr>
      <vt:lpstr>U.S.A.</vt:lpstr>
      <vt:lpstr>Austria</vt:lpstr>
      <vt:lpstr>France</vt:lpstr>
      <vt:lpstr>Spain, Portugal and Latin America</vt:lpstr>
      <vt:lpstr>United Kingdom</vt:lpstr>
      <vt:lpstr>New Zealand</vt:lpstr>
      <vt:lpstr>Australia</vt:lpstr>
      <vt:lpstr>Concluding Remarks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Education – Best Practices </dc:title>
  <dc:creator>Luca</dc:creator>
  <cp:lastModifiedBy>Luca</cp:lastModifiedBy>
  <cp:revision>169</cp:revision>
  <dcterms:created xsi:type="dcterms:W3CDTF">2016-01-05T07:59:43Z</dcterms:created>
  <dcterms:modified xsi:type="dcterms:W3CDTF">2016-01-13T09:59:10Z</dcterms:modified>
</cp:coreProperties>
</file>